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9" r:id="rId23"/>
    <p:sldId id="280" r:id="rId24"/>
    <p:sldId id="281" r:id="rId25"/>
    <p:sldId id="277" r:id="rId26"/>
    <p:sldId id="278" r:id="rId2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1143000" y="685800"/>
            <a:ext cx="4572000" cy="3429000"/>
          </a:xfrm>
          <a:prstGeom prst="rect">
            <a:avLst/>
          </a:prstGeom>
        </p:spPr>
        <p:txBody>
          <a:bodyPr/>
          <a:lstStyle/>
          <a:p>
            <a:endParaRPr/>
          </a:p>
        </p:txBody>
      </p:sp>
      <p:sp>
        <p:nvSpPr>
          <p:cNvPr id="70" name="Shape 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sz="quarter" idx="1"/>
          </p:nvPr>
        </p:nvSpPr>
        <p:spPr>
          <a:xfrm>
            <a:off x="457200" y="1151333"/>
            <a:ext cx="4040100" cy="480004"/>
          </a:xfrm>
          <a:prstGeom prst="rect">
            <a:avLst/>
          </a:prstGeom>
        </p:spPr>
        <p:txBody>
          <a:bodyPr anchor="b"/>
          <a:lstStyle>
            <a:lvl1pPr marL="0" indent="228600">
              <a:spcBef>
                <a:spcPts val="400"/>
              </a:spcBef>
              <a:buClrTx/>
              <a:buSzTx/>
              <a:buFontTx/>
              <a:buNone/>
              <a:defRPr sz="2500" b="1"/>
            </a:lvl1pPr>
            <a:lvl2pPr marL="0" indent="228600">
              <a:spcBef>
                <a:spcPts val="400"/>
              </a:spcBef>
              <a:buClrTx/>
              <a:buSzTx/>
              <a:buFontTx/>
              <a:buNone/>
              <a:defRPr sz="2500" b="1"/>
            </a:lvl2pPr>
            <a:lvl3pPr marL="0" indent="228600">
              <a:spcBef>
                <a:spcPts val="400"/>
              </a:spcBef>
              <a:buClrTx/>
              <a:buSzTx/>
              <a:buFontTx/>
              <a:buNone/>
              <a:defRPr sz="2500" b="1"/>
            </a:lvl3pPr>
            <a:lvl4pPr marL="0" indent="228600">
              <a:spcBef>
                <a:spcPts val="400"/>
              </a:spcBef>
              <a:buClrTx/>
              <a:buSzTx/>
              <a:buFontTx/>
              <a:buNone/>
              <a:defRPr sz="2500" b="1"/>
            </a:lvl4pPr>
            <a:lvl5pPr marL="0" indent="228600">
              <a:spcBef>
                <a:spcPts val="400"/>
              </a:spcBef>
              <a:buClrTx/>
              <a:buSzTx/>
              <a:buFontTx/>
              <a:buNone/>
              <a:defRPr sz="2500" b="1"/>
            </a:lvl5pPr>
          </a:lstStyle>
          <a:p>
            <a:r>
              <a:t>Body Level One</a:t>
            </a:r>
          </a:p>
          <a:p>
            <a:pPr lvl="1"/>
            <a:r>
              <a:t>Body Level Two</a:t>
            </a:r>
          </a:p>
          <a:p>
            <a:pPr lvl="2"/>
            <a:r>
              <a:t>Body Level Three</a:t>
            </a:r>
          </a:p>
          <a:p>
            <a:pPr lvl="3"/>
            <a:r>
              <a:t>Body Level Four</a:t>
            </a:r>
          </a:p>
          <a:p>
            <a:pPr lvl="4"/>
            <a:r>
              <a:t>Body Level Five</a:t>
            </a:r>
          </a:p>
        </p:txBody>
      </p:sp>
      <p:sp>
        <p:nvSpPr>
          <p:cNvPr id="22" name="Google Shape;20;p22"/>
          <p:cNvSpPr txBox="1">
            <a:spLocks noGrp="1"/>
          </p:cNvSpPr>
          <p:nvPr>
            <p:ph type="body" sz="half" idx="21"/>
          </p:nvPr>
        </p:nvSpPr>
        <p:spPr>
          <a:xfrm>
            <a:off x="457200" y="1631155"/>
            <a:ext cx="4040100" cy="2963405"/>
          </a:xfrm>
          <a:prstGeom prst="rect">
            <a:avLst/>
          </a:prstGeom>
        </p:spPr>
        <p:txBody>
          <a:bodyPr/>
          <a:lstStyle/>
          <a:p>
            <a:endParaRPr/>
          </a:p>
        </p:txBody>
      </p:sp>
      <p:sp>
        <p:nvSpPr>
          <p:cNvPr id="23" name="Google Shape;21;p22"/>
          <p:cNvSpPr txBox="1">
            <a:spLocks noGrp="1"/>
          </p:cNvSpPr>
          <p:nvPr>
            <p:ph type="body" sz="quarter" idx="22"/>
          </p:nvPr>
        </p:nvSpPr>
        <p:spPr>
          <a:xfrm>
            <a:off x="4645026" y="1151333"/>
            <a:ext cx="4041904" cy="480001"/>
          </a:xfrm>
          <a:prstGeom prst="rect">
            <a:avLst/>
          </a:prstGeom>
        </p:spPr>
        <p:txBody>
          <a:bodyPr anchor="b"/>
          <a:lstStyle/>
          <a:p>
            <a:pPr marL="182880" indent="-474980" defTabSz="365760">
              <a:spcBef>
                <a:spcPts val="1200"/>
              </a:spcBef>
              <a:buSzPts val="6000"/>
              <a:defRPr sz="6040"/>
            </a:pPr>
            <a:endParaRPr/>
          </a:p>
        </p:txBody>
      </p:sp>
      <p:sp>
        <p:nvSpPr>
          <p:cNvPr id="24" name="Google Shape;22;p22"/>
          <p:cNvSpPr txBox="1">
            <a:spLocks noGrp="1"/>
          </p:cNvSpPr>
          <p:nvPr>
            <p:ph type="body" sz="half" idx="23"/>
          </p:nvPr>
        </p:nvSpPr>
        <p:spPr>
          <a:xfrm>
            <a:off x="4645026" y="1631155"/>
            <a:ext cx="4041904" cy="2963405"/>
          </a:xfrm>
          <a:prstGeom prst="rect">
            <a:avLst/>
          </a:prstGeom>
        </p:spPr>
        <p:txBody>
          <a:bodyPr/>
          <a:lstStyle/>
          <a:p>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32" name="Title Text"/>
          <p:cNvSpPr txBox="1">
            <a:spLocks noGrp="1"/>
          </p:cNvSpPr>
          <p:nvPr>
            <p:ph type="title"/>
          </p:nvPr>
        </p:nvSpPr>
        <p:spPr>
          <a:xfrm>
            <a:off x="457201" y="204788"/>
            <a:ext cx="3008404" cy="871800"/>
          </a:xfrm>
          <a:prstGeom prst="rect">
            <a:avLst/>
          </a:prstGeom>
        </p:spPr>
        <p:txBody>
          <a:bodyPr anchor="b"/>
          <a:lstStyle>
            <a:lvl1pPr algn="l">
              <a:defRPr sz="2100" b="1"/>
            </a:lvl1pPr>
          </a:lstStyle>
          <a:p>
            <a:r>
              <a:t>Title Text</a:t>
            </a:r>
          </a:p>
        </p:txBody>
      </p:sp>
      <p:sp>
        <p:nvSpPr>
          <p:cNvPr id="33" name="Body Level One…"/>
          <p:cNvSpPr txBox="1">
            <a:spLocks noGrp="1"/>
          </p:cNvSpPr>
          <p:nvPr>
            <p:ph type="body" idx="1"/>
          </p:nvPr>
        </p:nvSpPr>
        <p:spPr>
          <a:xfrm>
            <a:off x="3575051" y="204789"/>
            <a:ext cx="5111704" cy="4389900"/>
          </a:xfrm>
          <a:prstGeom prst="rect">
            <a:avLst/>
          </a:prstGeom>
        </p:spPr>
        <p:txBody>
          <a:bodyPr/>
          <a:lstStyle>
            <a:lvl1pPr>
              <a:spcBef>
                <a:spcPts val="600"/>
              </a:spcBef>
              <a:buSzPts val="3300"/>
              <a:defRPr sz="3300"/>
            </a:lvl1pPr>
            <a:lvl2pPr marL="1061544" indent="-1213944">
              <a:spcBef>
                <a:spcPts val="600"/>
              </a:spcBef>
              <a:buSzPts val="3300"/>
              <a:defRPr sz="3300"/>
            </a:lvl2pPr>
            <a:lvl3pPr marL="1674366" indent="-1248916">
              <a:spcBef>
                <a:spcPts val="600"/>
              </a:spcBef>
              <a:buSzPts val="3300"/>
              <a:defRPr sz="3300"/>
            </a:lvl3pPr>
            <a:lvl4pPr marL="2300514" indent="-1297214">
              <a:spcBef>
                <a:spcPts val="600"/>
              </a:spcBef>
              <a:buSzPts val="3300"/>
              <a:defRPr sz="3300"/>
            </a:lvl4pPr>
            <a:lvl5pPr marL="2757714" indent="-1297214">
              <a:spcBef>
                <a:spcPts val="600"/>
              </a:spcBef>
              <a:buSzPts val="3300"/>
              <a:defRPr sz="3300"/>
            </a:lvl5pPr>
          </a:lstStyle>
          <a:p>
            <a:r>
              <a:t>Body Level One</a:t>
            </a:r>
          </a:p>
          <a:p>
            <a:pPr lvl="1"/>
            <a:r>
              <a:t>Body Level Two</a:t>
            </a:r>
          </a:p>
          <a:p>
            <a:pPr lvl="2"/>
            <a:r>
              <a:t>Body Level Three</a:t>
            </a:r>
          </a:p>
          <a:p>
            <a:pPr lvl="3"/>
            <a:r>
              <a:t>Body Level Four</a:t>
            </a:r>
          </a:p>
          <a:p>
            <a:pPr lvl="4"/>
            <a:r>
              <a:t>Body Level Five</a:t>
            </a:r>
          </a:p>
        </p:txBody>
      </p:sp>
      <p:sp>
        <p:nvSpPr>
          <p:cNvPr id="34" name="Google Shape;29;p23"/>
          <p:cNvSpPr txBox="1">
            <a:spLocks noGrp="1"/>
          </p:cNvSpPr>
          <p:nvPr>
            <p:ph type="body" sz="half" idx="21"/>
          </p:nvPr>
        </p:nvSpPr>
        <p:spPr>
          <a:xfrm>
            <a:off x="457201" y="1076325"/>
            <a:ext cx="3008405" cy="3518401"/>
          </a:xfrm>
          <a:prstGeom prst="rect">
            <a:avLst/>
          </a:prstGeom>
        </p:spPr>
        <p:txBody>
          <a:bodyPr/>
          <a:lstStyle/>
          <a:p>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792289" y="3600451"/>
            <a:ext cx="5486402" cy="425104"/>
          </a:xfrm>
          <a:prstGeom prst="rect">
            <a:avLst/>
          </a:prstGeom>
        </p:spPr>
        <p:txBody>
          <a:bodyPr anchor="b"/>
          <a:lstStyle>
            <a:lvl1pPr algn="l">
              <a:defRPr sz="2100" b="1"/>
            </a:lvl1pPr>
          </a:lstStyle>
          <a:p>
            <a:r>
              <a:t>Title Text</a:t>
            </a:r>
          </a:p>
        </p:txBody>
      </p:sp>
      <p:sp>
        <p:nvSpPr>
          <p:cNvPr id="43" name="Google Shape;35;p24"/>
          <p:cNvSpPr>
            <a:spLocks noGrp="1"/>
          </p:cNvSpPr>
          <p:nvPr>
            <p:ph type="pic" sz="half" idx="21"/>
          </p:nvPr>
        </p:nvSpPr>
        <p:spPr>
          <a:xfrm>
            <a:off x="1792289" y="459581"/>
            <a:ext cx="5486402" cy="3086101"/>
          </a:xfrm>
          <a:prstGeom prst="rect">
            <a:avLst/>
          </a:prstGeom>
        </p:spPr>
        <p:txBody>
          <a:bodyPr lIns="91439" tIns="45719" rIns="91439" bIns="45719">
            <a:noAutofit/>
          </a:bodyPr>
          <a:lstStyle/>
          <a:p>
            <a:endParaRPr/>
          </a:p>
        </p:txBody>
      </p:sp>
      <p:sp>
        <p:nvSpPr>
          <p:cNvPr id="44" name="Body Level One…"/>
          <p:cNvSpPr txBox="1">
            <a:spLocks noGrp="1"/>
          </p:cNvSpPr>
          <p:nvPr>
            <p:ph type="body" sz="quarter" idx="1"/>
          </p:nvPr>
        </p:nvSpPr>
        <p:spPr>
          <a:xfrm>
            <a:off x="1792289" y="4025505"/>
            <a:ext cx="5486402" cy="603604"/>
          </a:xfrm>
          <a:prstGeom prst="rect">
            <a:avLst/>
          </a:prstGeom>
        </p:spPr>
        <p:txBody>
          <a:bodyPr/>
          <a:lstStyle>
            <a:lvl1pPr marL="0" indent="228600">
              <a:spcBef>
                <a:spcPts val="200"/>
              </a:spcBef>
              <a:buClrTx/>
              <a:buSzTx/>
              <a:buFontTx/>
              <a:buNone/>
              <a:defRPr sz="1400"/>
            </a:lvl1pPr>
            <a:lvl2pPr marL="0" indent="228600">
              <a:spcBef>
                <a:spcPts val="200"/>
              </a:spcBef>
              <a:buClrTx/>
              <a:buSzTx/>
              <a:buFontTx/>
              <a:buNone/>
              <a:defRPr sz="1400"/>
            </a:lvl2pPr>
            <a:lvl3pPr marL="0" indent="228600">
              <a:spcBef>
                <a:spcPts val="200"/>
              </a:spcBef>
              <a:buClrTx/>
              <a:buSzTx/>
              <a:buFontTx/>
              <a:buNone/>
              <a:defRPr sz="1400"/>
            </a:lvl3pPr>
            <a:lvl4pPr marL="0" indent="228600">
              <a:spcBef>
                <a:spcPts val="200"/>
              </a:spcBef>
              <a:buClrTx/>
              <a:buSzTx/>
              <a:buFontTx/>
              <a:buNone/>
              <a:defRPr sz="1400"/>
            </a:lvl4pPr>
            <a:lvl5pPr marL="0" indent="228600">
              <a:spcBef>
                <a:spcPts val="200"/>
              </a:spcBef>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idx="1"/>
          </p:nvPr>
        </p:nvSpPr>
        <p:spPr>
          <a:xfrm rot="5400000">
            <a:off x="2874751" y="-1217401"/>
            <a:ext cx="3394503" cy="8229604"/>
          </a:xfrm>
          <a:prstGeom prst="rect">
            <a:avLst/>
          </a:prstGeom>
        </p:spPr>
        <p:txBody>
          <a:bodyPr/>
          <a:lstStyle>
            <a:lvl1pPr indent="-342900">
              <a:spcBef>
                <a:spcPts val="0"/>
              </a:spcBef>
            </a:lvl1pPr>
            <a:lvl2pPr marL="963755" indent="-392255">
              <a:spcBef>
                <a:spcPts val="0"/>
              </a:spcBef>
            </a:lvl2pPr>
            <a:lvl3pPr marL="1486910" indent="-458210">
              <a:spcBef>
                <a:spcPts val="0"/>
              </a:spcBef>
            </a:lvl3pPr>
            <a:lvl4pPr marL="2036728" indent="-550828">
              <a:spcBef>
                <a:spcPts val="0"/>
              </a:spcBef>
            </a:lvl4pPr>
            <a:lvl5pPr marL="2493928" indent="-550828">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61" name="Title Text"/>
          <p:cNvSpPr txBox="1">
            <a:spLocks noGrp="1"/>
          </p:cNvSpPr>
          <p:nvPr>
            <p:ph type="title"/>
          </p:nvPr>
        </p:nvSpPr>
        <p:spPr>
          <a:xfrm rot="5400000">
            <a:off x="5463749" y="1371630"/>
            <a:ext cx="4388702" cy="2057402"/>
          </a:xfrm>
          <a:prstGeom prst="rect">
            <a:avLst/>
          </a:prstGeom>
        </p:spPr>
        <p:txBody>
          <a:bodyPr/>
          <a:lstStyle/>
          <a:p>
            <a:r>
              <a:t>Title Text</a:t>
            </a:r>
          </a:p>
        </p:txBody>
      </p:sp>
      <p:sp>
        <p:nvSpPr>
          <p:cNvPr id="62" name="Body Level One…"/>
          <p:cNvSpPr txBox="1">
            <a:spLocks noGrp="1"/>
          </p:cNvSpPr>
          <p:nvPr>
            <p:ph type="body" idx="1"/>
          </p:nvPr>
        </p:nvSpPr>
        <p:spPr>
          <a:xfrm rot="5400000">
            <a:off x="1272750" y="-609571"/>
            <a:ext cx="4388700" cy="6019802"/>
          </a:xfrm>
          <a:prstGeom prst="rect">
            <a:avLst/>
          </a:prstGeom>
        </p:spPr>
        <p:txBody>
          <a:bodyPr/>
          <a:lstStyle>
            <a:lvl1pPr indent="-342900">
              <a:spcBef>
                <a:spcPts val="0"/>
              </a:spcBef>
            </a:lvl1pPr>
            <a:lvl2pPr marL="963755" indent="-392255">
              <a:spcBef>
                <a:spcPts val="0"/>
              </a:spcBef>
            </a:lvl2pPr>
            <a:lvl3pPr marL="1486910" indent="-458210">
              <a:spcBef>
                <a:spcPts val="0"/>
              </a:spcBef>
            </a:lvl3pPr>
            <a:lvl4pPr marL="2036728" indent="-550828">
              <a:spcBef>
                <a:spcPts val="0"/>
              </a:spcBef>
            </a:lvl4pPr>
            <a:lvl5pPr marL="2493928" indent="-550828">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857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normAutofit/>
          </a:bodyPr>
          <a:lstStyle/>
          <a:p>
            <a:r>
              <a:t>Title Text</a:t>
            </a:r>
          </a:p>
        </p:txBody>
      </p:sp>
      <p:sp>
        <p:nvSpPr>
          <p:cNvPr id="3" name="Body Level One…"/>
          <p:cNvSpPr txBox="1">
            <a:spLocks noGrp="1"/>
          </p:cNvSpPr>
          <p:nvPr>
            <p:ph type="body" idx="1"/>
          </p:nvPr>
        </p:nvSpPr>
        <p:spPr>
          <a:xfrm>
            <a:off x="457200" y="1200152"/>
            <a:ext cx="8229600" cy="339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5568" y="4778756"/>
            <a:ext cx="261235" cy="250916"/>
          </a:xfrm>
          <a:prstGeom prst="rect">
            <a:avLst/>
          </a:prstGeom>
          <a:ln w="12700">
            <a:miter lim="400000"/>
          </a:ln>
        </p:spPr>
        <p:txBody>
          <a:bodyPr wrap="none" lIns="47025" tIns="47025" rIns="47025" bIns="47025" anchor="ctr">
            <a:spAutoFit/>
          </a:bodyPr>
          <a:lstStyle>
            <a:lvl1pPr algn="r">
              <a:defRPr sz="12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914400" rtl="0" latinLnBrk="0">
        <a:lnSpc>
          <a:spcPct val="100000"/>
        </a:lnSpc>
        <a:spcBef>
          <a:spcPts val="0"/>
        </a:spcBef>
        <a:spcAft>
          <a:spcPts val="0"/>
        </a:spcAft>
        <a:buClrTx/>
        <a:buSzTx/>
        <a:buFontTx/>
        <a:buNone/>
        <a:tabLst/>
        <a:defRPr sz="20700" b="0" i="0" u="none" strike="noStrike" cap="none" spc="0" baseline="0">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sz="20700" b="0" i="0" u="none" strike="noStrike" cap="none" spc="0" baseline="0">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20700" b="0" i="0" u="none" strike="noStrike" cap="none" spc="0" baseline="0">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20700" b="0" i="0" u="none" strike="noStrike" cap="none" spc="0" baseline="0">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20700" b="0" i="0" u="none" strike="noStrike" cap="none" spc="0" baseline="0">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sz="20700" b="0" i="0" u="none" strike="noStrike" cap="none" spc="0" baseline="0">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sz="20700" b="0" i="0" u="none" strike="noStrike" cap="none" spc="0" baseline="0">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sz="20700" b="0" i="0" u="none" strike="noStrike" cap="none" spc="0" baseline="0">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sz="20700" b="0" i="0" u="none" strike="noStrike" cap="none" spc="0" baseline="0">
          <a:solidFill>
            <a:srgbClr val="000000"/>
          </a:solidFill>
          <a:uFillTx/>
          <a:latin typeface="Calibri"/>
          <a:ea typeface="Calibri"/>
          <a:cs typeface="Calibri"/>
          <a:sym typeface="Calibri"/>
        </a:defRPr>
      </a:lvl9pPr>
    </p:titleStyle>
    <p:bodyStyle>
      <a:lvl1pPr marL="457200" marR="0" indent="-1187450" algn="l" defTabSz="914400" rtl="0" latinLnBrk="0">
        <a:lnSpc>
          <a:spcPct val="100000"/>
        </a:lnSpc>
        <a:spcBef>
          <a:spcPts val="3000"/>
        </a:spcBef>
        <a:spcAft>
          <a:spcPts val="0"/>
        </a:spcAft>
        <a:buClr>
          <a:srgbClr val="000000"/>
        </a:buClr>
        <a:buSzPts val="15100"/>
        <a:buFont typeface="Arial"/>
        <a:buChar char="•"/>
        <a:tabLst/>
        <a:defRPr sz="15100" b="0" i="0" u="none" strike="noStrike" cap="none" spc="0" baseline="0">
          <a:solidFill>
            <a:srgbClr val="000000"/>
          </a:solidFill>
          <a:uFillTx/>
          <a:latin typeface="Calibri"/>
          <a:ea typeface="Calibri"/>
          <a:cs typeface="Calibri"/>
          <a:sym typeface="Calibri"/>
        </a:defRPr>
      </a:lvl1pPr>
      <a:lvl2pPr marL="1067953" marR="0" indent="-1220353" algn="l" defTabSz="914400" rtl="0" latinLnBrk="0">
        <a:lnSpc>
          <a:spcPct val="100000"/>
        </a:lnSpc>
        <a:spcBef>
          <a:spcPts val="3000"/>
        </a:spcBef>
        <a:spcAft>
          <a:spcPts val="0"/>
        </a:spcAft>
        <a:buClr>
          <a:srgbClr val="000000"/>
        </a:buClr>
        <a:buSzPts val="15100"/>
        <a:buFont typeface="Arial"/>
        <a:buChar char="–"/>
        <a:tabLst/>
        <a:defRPr sz="15100" b="0" i="0" u="none" strike="noStrike" cap="none" spc="0" baseline="0">
          <a:solidFill>
            <a:srgbClr val="000000"/>
          </a:solidFill>
          <a:uFillTx/>
          <a:latin typeface="Calibri"/>
          <a:ea typeface="Calibri"/>
          <a:cs typeface="Calibri"/>
          <a:sym typeface="Calibri"/>
        </a:defRPr>
      </a:lvl2pPr>
      <a:lvl3pPr marL="1689773" marR="0" indent="-1264323" algn="l" defTabSz="914400" rtl="0" latinLnBrk="0">
        <a:lnSpc>
          <a:spcPct val="100000"/>
        </a:lnSpc>
        <a:spcBef>
          <a:spcPts val="3000"/>
        </a:spcBef>
        <a:spcAft>
          <a:spcPts val="0"/>
        </a:spcAft>
        <a:buClr>
          <a:srgbClr val="000000"/>
        </a:buClr>
        <a:buSzPts val="15100"/>
        <a:buFont typeface="Arial"/>
        <a:buChar char="•"/>
        <a:tabLst/>
        <a:defRPr sz="15100" b="0" i="0" u="none" strike="noStrike" cap="none" spc="0" baseline="0">
          <a:solidFill>
            <a:srgbClr val="000000"/>
          </a:solidFill>
          <a:uFillTx/>
          <a:latin typeface="Calibri"/>
          <a:ea typeface="Calibri"/>
          <a:cs typeface="Calibri"/>
          <a:sym typeface="Calibri"/>
        </a:defRPr>
      </a:lvl3pPr>
      <a:lvl4pPr marL="2329369" marR="0" indent="-1326067" algn="l" defTabSz="914400" rtl="0" latinLnBrk="0">
        <a:lnSpc>
          <a:spcPct val="100000"/>
        </a:lnSpc>
        <a:spcBef>
          <a:spcPts val="3000"/>
        </a:spcBef>
        <a:spcAft>
          <a:spcPts val="0"/>
        </a:spcAft>
        <a:buClr>
          <a:srgbClr val="000000"/>
        </a:buClr>
        <a:buSzPts val="15100"/>
        <a:buFont typeface="Arial"/>
        <a:buChar char="–"/>
        <a:tabLst/>
        <a:defRPr sz="15100" b="0" i="0" u="none" strike="noStrike" cap="none" spc="0" baseline="0">
          <a:solidFill>
            <a:srgbClr val="000000"/>
          </a:solidFill>
          <a:uFillTx/>
          <a:latin typeface="Calibri"/>
          <a:ea typeface="Calibri"/>
          <a:cs typeface="Calibri"/>
          <a:sym typeface="Calibri"/>
        </a:defRPr>
      </a:lvl4pPr>
      <a:lvl5pPr marL="2786569" marR="0" indent="-1326067" algn="l" defTabSz="914400" rtl="0" latinLnBrk="0">
        <a:lnSpc>
          <a:spcPct val="100000"/>
        </a:lnSpc>
        <a:spcBef>
          <a:spcPts val="3000"/>
        </a:spcBef>
        <a:spcAft>
          <a:spcPts val="0"/>
        </a:spcAft>
        <a:buClr>
          <a:srgbClr val="000000"/>
        </a:buClr>
        <a:buSzPts val="15100"/>
        <a:buFont typeface="Arial"/>
        <a:buChar char="»"/>
        <a:tabLst/>
        <a:defRPr sz="15100" b="0" i="0" u="none" strike="noStrike" cap="none" spc="0" baseline="0">
          <a:solidFill>
            <a:srgbClr val="000000"/>
          </a:solidFill>
          <a:uFillTx/>
          <a:latin typeface="Calibri"/>
          <a:ea typeface="Calibri"/>
          <a:cs typeface="Calibri"/>
          <a:sym typeface="Calibri"/>
        </a:defRPr>
      </a:lvl5pPr>
      <a:lvl6pPr marL="3243769" marR="0" indent="-1326069" algn="l" defTabSz="914400" rtl="0" latinLnBrk="0">
        <a:lnSpc>
          <a:spcPct val="100000"/>
        </a:lnSpc>
        <a:spcBef>
          <a:spcPts val="3000"/>
        </a:spcBef>
        <a:spcAft>
          <a:spcPts val="0"/>
        </a:spcAft>
        <a:buClr>
          <a:srgbClr val="000000"/>
        </a:buClr>
        <a:buSzPts val="15100"/>
        <a:buFont typeface="Arial"/>
        <a:buChar char="•"/>
        <a:tabLst/>
        <a:defRPr sz="15100" b="0" i="0" u="none" strike="noStrike" cap="none" spc="0" baseline="0">
          <a:solidFill>
            <a:srgbClr val="000000"/>
          </a:solidFill>
          <a:uFillTx/>
          <a:latin typeface="Calibri"/>
          <a:ea typeface="Calibri"/>
          <a:cs typeface="Calibri"/>
          <a:sym typeface="Calibri"/>
        </a:defRPr>
      </a:lvl6pPr>
      <a:lvl7pPr marL="3700969" marR="0" indent="-1326069" algn="l" defTabSz="914400" rtl="0" latinLnBrk="0">
        <a:lnSpc>
          <a:spcPct val="100000"/>
        </a:lnSpc>
        <a:spcBef>
          <a:spcPts val="3000"/>
        </a:spcBef>
        <a:spcAft>
          <a:spcPts val="0"/>
        </a:spcAft>
        <a:buClr>
          <a:srgbClr val="000000"/>
        </a:buClr>
        <a:buSzPts val="15100"/>
        <a:buFont typeface="Arial"/>
        <a:buChar char="•"/>
        <a:tabLst/>
        <a:defRPr sz="15100" b="0" i="0" u="none" strike="noStrike" cap="none" spc="0" baseline="0">
          <a:solidFill>
            <a:srgbClr val="000000"/>
          </a:solidFill>
          <a:uFillTx/>
          <a:latin typeface="Calibri"/>
          <a:ea typeface="Calibri"/>
          <a:cs typeface="Calibri"/>
          <a:sym typeface="Calibri"/>
        </a:defRPr>
      </a:lvl7pPr>
      <a:lvl8pPr marL="4158169" marR="0" indent="-1326069" algn="l" defTabSz="914400" rtl="0" latinLnBrk="0">
        <a:lnSpc>
          <a:spcPct val="100000"/>
        </a:lnSpc>
        <a:spcBef>
          <a:spcPts val="3000"/>
        </a:spcBef>
        <a:spcAft>
          <a:spcPts val="0"/>
        </a:spcAft>
        <a:buClr>
          <a:srgbClr val="000000"/>
        </a:buClr>
        <a:buSzPts val="15100"/>
        <a:buFont typeface="Arial"/>
        <a:buChar char="•"/>
        <a:tabLst/>
        <a:defRPr sz="15100" b="0" i="0" u="none" strike="noStrike" cap="none" spc="0" baseline="0">
          <a:solidFill>
            <a:srgbClr val="000000"/>
          </a:solidFill>
          <a:uFillTx/>
          <a:latin typeface="Calibri"/>
          <a:ea typeface="Calibri"/>
          <a:cs typeface="Calibri"/>
          <a:sym typeface="Calibri"/>
        </a:defRPr>
      </a:lvl8pPr>
      <a:lvl9pPr marL="4615369" marR="0" indent="-1326069" algn="l" defTabSz="914400" rtl="0" latinLnBrk="0">
        <a:lnSpc>
          <a:spcPct val="100000"/>
        </a:lnSpc>
        <a:spcBef>
          <a:spcPts val="3000"/>
        </a:spcBef>
        <a:spcAft>
          <a:spcPts val="0"/>
        </a:spcAft>
        <a:buClr>
          <a:srgbClr val="000000"/>
        </a:buClr>
        <a:buSzPts val="15100"/>
        <a:buFont typeface="Arial"/>
        <a:buChar char="•"/>
        <a:tabLst/>
        <a:defRPr sz="151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63;p2"/>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73" name="Google Shape;57;p2"/>
          <p:cNvSpPr txBox="1">
            <a:spLocks noGrp="1"/>
          </p:cNvSpPr>
          <p:nvPr>
            <p:ph type="sldNum" sz="quarter" idx="4294967295"/>
          </p:nvPr>
        </p:nvSpPr>
        <p:spPr>
          <a:xfrm>
            <a:off x="8502808" y="4778754"/>
            <a:ext cx="183992"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74" name="Google Shape;59;p2"/>
          <p:cNvSpPr txBox="1">
            <a:spLocks noGrp="1"/>
          </p:cNvSpPr>
          <p:nvPr>
            <p:ph type="title"/>
          </p:nvPr>
        </p:nvSpPr>
        <p:spPr>
          <a:xfrm>
            <a:off x="342900" y="969971"/>
            <a:ext cx="8229600" cy="857401"/>
          </a:xfrm>
          <a:prstGeom prst="rect">
            <a:avLst/>
          </a:prstGeom>
        </p:spPr>
        <p:txBody>
          <a:bodyPr/>
          <a:lstStyle>
            <a:lvl1pPr>
              <a:defRPr sz="1800" b="1">
                <a:latin typeface="Bookman Old Style"/>
                <a:ea typeface="Bookman Old Style"/>
                <a:cs typeface="Bookman Old Style"/>
                <a:sym typeface="Bookman Old Style"/>
              </a:defRPr>
            </a:lvl1pPr>
          </a:lstStyle>
          <a:p>
            <a:r>
              <a:t>THREEFOLD SECURITY THROUGH HYBRID ENCRYPTION AND STEGANOGRAPHY KEY SAFEGUARDING</a:t>
            </a:r>
          </a:p>
        </p:txBody>
      </p:sp>
      <p:sp>
        <p:nvSpPr>
          <p:cNvPr id="75" name="Google Shape;60;p2"/>
          <p:cNvSpPr txBox="1"/>
          <p:nvPr/>
        </p:nvSpPr>
        <p:spPr>
          <a:xfrm>
            <a:off x="183948" y="3239548"/>
            <a:ext cx="3098121" cy="904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b="1">
                <a:latin typeface="Bookman Old Style"/>
                <a:ea typeface="Bookman Old Style"/>
                <a:cs typeface="Bookman Old Style"/>
                <a:sym typeface="Bookman Old Style"/>
              </a:defRPr>
            </a:pPr>
            <a:r>
              <a:t>Team Details </a:t>
            </a:r>
          </a:p>
          <a:p>
            <a:pPr marL="342900" indent="-342900">
              <a:buClr>
                <a:srgbClr val="000000"/>
              </a:buClr>
              <a:buSzPts val="1400"/>
              <a:buAutoNum type="arabicPeriod"/>
              <a:defRPr>
                <a:latin typeface="Bookman Old Style"/>
                <a:ea typeface="Bookman Old Style"/>
                <a:cs typeface="Bookman Old Style"/>
                <a:sym typeface="Bookman Old Style"/>
              </a:defRPr>
            </a:pPr>
            <a:r>
              <a:t>M V S Sarvani(20eg105327)</a:t>
            </a:r>
          </a:p>
          <a:p>
            <a:pPr marL="342900" indent="-342900">
              <a:buClr>
                <a:srgbClr val="000000"/>
              </a:buClr>
              <a:buSzPts val="1400"/>
              <a:buAutoNum type="arabicPeriod"/>
              <a:defRPr>
                <a:latin typeface="Bookman Old Style"/>
                <a:ea typeface="Bookman Old Style"/>
                <a:cs typeface="Bookman Old Style"/>
                <a:sym typeface="Bookman Old Style"/>
              </a:defRPr>
            </a:pPr>
            <a:r>
              <a:t>P Shivani(20eg105341)</a:t>
            </a:r>
          </a:p>
          <a:p>
            <a:pPr marL="342900" indent="-342900">
              <a:buClr>
                <a:srgbClr val="000000"/>
              </a:buClr>
              <a:buSzPts val="1400"/>
              <a:buAutoNum type="arabicPeriod"/>
              <a:defRPr>
                <a:latin typeface="Bookman Old Style"/>
                <a:ea typeface="Bookman Old Style"/>
                <a:cs typeface="Bookman Old Style"/>
                <a:sym typeface="Bookman Old Style"/>
              </a:defRPr>
            </a:pPr>
            <a:r>
              <a:t>K Rakshitha(20eg105342)</a:t>
            </a:r>
          </a:p>
        </p:txBody>
      </p:sp>
      <p:sp>
        <p:nvSpPr>
          <p:cNvPr id="76" name="Google Shape;61;p2"/>
          <p:cNvSpPr txBox="1"/>
          <p:nvPr/>
        </p:nvSpPr>
        <p:spPr>
          <a:xfrm>
            <a:off x="5083080" y="3250719"/>
            <a:ext cx="3443695" cy="700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b="1">
                <a:latin typeface="Bookman Old Style"/>
                <a:ea typeface="Bookman Old Style"/>
                <a:cs typeface="Bookman Old Style"/>
                <a:sym typeface="Bookman Old Style"/>
              </a:defRPr>
            </a:pPr>
            <a:r>
              <a:t>Project Supervisor </a:t>
            </a:r>
          </a:p>
          <a:p>
            <a:pPr>
              <a:defRPr>
                <a:latin typeface="Bookman Old Style"/>
                <a:ea typeface="Bookman Old Style"/>
                <a:cs typeface="Bookman Old Style"/>
                <a:sym typeface="Bookman Old Style"/>
              </a:defRPr>
            </a:pPr>
            <a:r>
              <a:t>Dr. T Shyam Prasad., M.Tech ., PhD</a:t>
            </a:r>
          </a:p>
          <a:p>
            <a:pPr>
              <a:defRPr>
                <a:latin typeface="Bookman Old Style"/>
                <a:ea typeface="Bookman Old Style"/>
                <a:cs typeface="Bookman Old Style"/>
                <a:sym typeface="Bookman Old Style"/>
              </a:defRPr>
            </a:pPr>
            <a:r>
              <a:t>Assistant Professor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Google Shape;146;g2c6b6f24f1f_0_60"/>
          <p:cNvSpPr txBox="1">
            <a:spLocks noGrp="1"/>
          </p:cNvSpPr>
          <p:nvPr>
            <p:ph type="title"/>
          </p:nvPr>
        </p:nvSpPr>
        <p:spPr>
          <a:xfrm>
            <a:off x="457200" y="205978"/>
            <a:ext cx="8229600" cy="857400"/>
          </a:xfrm>
          <a:prstGeom prst="rect">
            <a:avLst/>
          </a:prstGeom>
        </p:spPr>
        <p:txBody>
          <a:bodyPr/>
          <a:lstStyle>
            <a:lvl1pPr>
              <a:defRPr sz="2800">
                <a:latin typeface="Bookman Old Style"/>
                <a:ea typeface="Bookman Old Style"/>
                <a:cs typeface="Bookman Old Style"/>
                <a:sym typeface="Bookman Old Style"/>
              </a:defRPr>
            </a:lvl1pPr>
          </a:lstStyle>
          <a:p>
            <a:r>
              <a:t>Proposed Method</a:t>
            </a:r>
          </a:p>
        </p:txBody>
      </p:sp>
      <p:sp>
        <p:nvSpPr>
          <p:cNvPr id="119" name="Google Shape;147;g2c6b6f24f1f_0_60"/>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120" name="Google Shape;148;g2c6b6f24f1f_0_60" descr="Google Shape;148;g2c6b6f24f1f_0_60"/>
          <p:cNvPicPr>
            <a:picLocks noChangeAspect="1"/>
          </p:cNvPicPr>
          <p:nvPr/>
        </p:nvPicPr>
        <p:blipFill>
          <a:blip r:embed="rId2"/>
          <a:stretch>
            <a:fillRect/>
          </a:stretch>
        </p:blipFill>
        <p:spPr>
          <a:xfrm>
            <a:off x="1353338" y="1409749"/>
            <a:ext cx="5819777" cy="273367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Shape;157;g22b15f14767_2_70"/>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123" name="Google Shape;153;g22b15f14767_2_70"/>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24" name="Google Shape;155;g22b15f14767_2_70"/>
          <p:cNvSpPr txBox="1">
            <a:spLocks noGrp="1"/>
          </p:cNvSpPr>
          <p:nvPr>
            <p:ph type="title"/>
          </p:nvPr>
        </p:nvSpPr>
        <p:spPr>
          <a:xfrm>
            <a:off x="661796" y="205480"/>
            <a:ext cx="6117439" cy="627327"/>
          </a:xfrm>
          <a:prstGeom prst="rect">
            <a:avLst/>
          </a:prstGeom>
        </p:spPr>
        <p:txBody>
          <a:bodyPr>
            <a:normAutofit fontScale="90000"/>
          </a:bodyPr>
          <a:lstStyle>
            <a:lvl1pPr>
              <a:defRPr sz="3600"/>
            </a:lvl1pPr>
          </a:lstStyle>
          <a:p>
            <a:r>
              <a:t>Experiment Environment </a:t>
            </a:r>
          </a:p>
        </p:txBody>
      </p:sp>
      <p:sp>
        <p:nvSpPr>
          <p:cNvPr id="125" name="Google Shape;158;g22b15f14767_2_70"/>
          <p:cNvSpPr txBox="1"/>
          <p:nvPr/>
        </p:nvSpPr>
        <p:spPr>
          <a:xfrm>
            <a:off x="367194" y="926980"/>
            <a:ext cx="8971110" cy="3639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nSpc>
                <a:spcPct val="115000"/>
              </a:lnSpc>
              <a:defRPr>
                <a:latin typeface="Bookman Old Style"/>
                <a:ea typeface="Bookman Old Style"/>
                <a:cs typeface="Bookman Old Style"/>
                <a:sym typeface="Bookman Old Style"/>
              </a:defRPr>
            </a:pPr>
            <a:r>
              <a:t>The experiment environment for the project includes a machine with the following specifications:</a:t>
            </a:r>
          </a:p>
          <a:p>
            <a:pPr indent="228600">
              <a:lnSpc>
                <a:spcPct val="115000"/>
              </a:lnSpc>
              <a:spcBef>
                <a:spcPts val="1500"/>
              </a:spcBef>
              <a:defRPr>
                <a:latin typeface="Bookman Old Style"/>
                <a:ea typeface="Bookman Old Style"/>
                <a:cs typeface="Bookman Old Style"/>
                <a:sym typeface="Bookman Old Style"/>
              </a:defRPr>
            </a:pPr>
            <a:r>
              <a:t>Processor:</a:t>
            </a:r>
          </a:p>
          <a:p>
            <a:pPr marL="914400" lvl="1" indent="-317500">
              <a:lnSpc>
                <a:spcPct val="115000"/>
              </a:lnSpc>
              <a:buClr>
                <a:srgbClr val="000000"/>
              </a:buClr>
              <a:buSzPts val="1400"/>
              <a:buFont typeface="Bookman Old Style"/>
              <a:buChar char="●"/>
              <a:defRPr>
                <a:latin typeface="Bookman Old Style"/>
                <a:ea typeface="Bookman Old Style"/>
                <a:cs typeface="Bookman Old Style"/>
                <a:sym typeface="Bookman Old Style"/>
              </a:defRPr>
            </a:pPr>
            <a:r>
              <a:t>Intel Core i5</a:t>
            </a:r>
          </a:p>
          <a:p>
            <a:pPr indent="228600">
              <a:lnSpc>
                <a:spcPct val="115000"/>
              </a:lnSpc>
              <a:defRPr>
                <a:latin typeface="Bookman Old Style"/>
                <a:ea typeface="Bookman Old Style"/>
                <a:cs typeface="Bookman Old Style"/>
                <a:sym typeface="Bookman Old Style"/>
              </a:defRPr>
            </a:pPr>
            <a:r>
              <a:t>Memory (RAM):</a:t>
            </a:r>
          </a:p>
          <a:p>
            <a:pPr marL="914400" lvl="1" indent="-317500">
              <a:lnSpc>
                <a:spcPct val="115000"/>
              </a:lnSpc>
              <a:buClr>
                <a:srgbClr val="000000"/>
              </a:buClr>
              <a:buSzPts val="1400"/>
              <a:buFont typeface="Bookman Old Style"/>
              <a:buChar char="●"/>
              <a:defRPr>
                <a:latin typeface="Bookman Old Style"/>
                <a:ea typeface="Bookman Old Style"/>
                <a:cs typeface="Bookman Old Style"/>
                <a:sym typeface="Bookman Old Style"/>
              </a:defRPr>
            </a:pPr>
            <a:r>
              <a:t>32GB RAM</a:t>
            </a:r>
          </a:p>
          <a:p>
            <a:pPr indent="228600">
              <a:lnSpc>
                <a:spcPct val="115000"/>
              </a:lnSpc>
              <a:defRPr>
                <a:latin typeface="Bookman Old Style"/>
                <a:ea typeface="Bookman Old Style"/>
                <a:cs typeface="Bookman Old Style"/>
                <a:sym typeface="Bookman Old Style"/>
              </a:defRPr>
            </a:pPr>
            <a:r>
              <a:t>Storage:</a:t>
            </a:r>
          </a:p>
          <a:p>
            <a:pPr marL="914400" lvl="1" indent="-317500">
              <a:lnSpc>
                <a:spcPct val="115000"/>
              </a:lnSpc>
              <a:buClr>
                <a:srgbClr val="000000"/>
              </a:buClr>
              <a:buSzPts val="1400"/>
              <a:buFont typeface="Bookman Old Style"/>
              <a:buChar char="●"/>
              <a:defRPr>
                <a:latin typeface="Bookman Old Style"/>
                <a:ea typeface="Bookman Old Style"/>
                <a:cs typeface="Bookman Old Style"/>
                <a:sym typeface="Bookman Old Style"/>
              </a:defRPr>
            </a:pPr>
            <a:r>
              <a:t>1 TB HDD</a:t>
            </a:r>
          </a:p>
          <a:p>
            <a:pPr indent="228600">
              <a:lnSpc>
                <a:spcPct val="115000"/>
              </a:lnSpc>
              <a:defRPr>
                <a:latin typeface="Bookman Old Style"/>
                <a:ea typeface="Bookman Old Style"/>
                <a:cs typeface="Bookman Old Style"/>
                <a:sym typeface="Bookman Old Style"/>
              </a:defRPr>
            </a:pPr>
            <a:r>
              <a:t>Operating System:</a:t>
            </a:r>
          </a:p>
          <a:p>
            <a:pPr marL="914400" lvl="1" indent="-317500">
              <a:lnSpc>
                <a:spcPct val="115000"/>
              </a:lnSpc>
              <a:buClr>
                <a:srgbClr val="000000"/>
              </a:buClr>
              <a:buSzPts val="1400"/>
              <a:buFont typeface="Bookman Old Style"/>
              <a:buChar char="●"/>
              <a:defRPr>
                <a:latin typeface="Bookman Old Style"/>
                <a:ea typeface="Bookman Old Style"/>
                <a:cs typeface="Bookman Old Style"/>
                <a:sym typeface="Bookman Old Style"/>
              </a:defRPr>
            </a:pPr>
            <a:r>
              <a:t>Windows OS</a:t>
            </a:r>
          </a:p>
          <a:p>
            <a:pPr indent="228600">
              <a:lnSpc>
                <a:spcPct val="115000"/>
              </a:lnSpc>
              <a:defRPr>
                <a:latin typeface="Bookman Old Style"/>
                <a:ea typeface="Bookman Old Style"/>
                <a:cs typeface="Bookman Old Style"/>
                <a:sym typeface="Bookman Old Style"/>
              </a:defRPr>
            </a:pPr>
            <a:r>
              <a:t>Experiment IDE:</a:t>
            </a:r>
          </a:p>
          <a:p>
            <a:pPr marL="914400" lvl="1" indent="-317500">
              <a:lnSpc>
                <a:spcPct val="115000"/>
              </a:lnSpc>
              <a:buClr>
                <a:srgbClr val="000000"/>
              </a:buClr>
              <a:buSzPts val="1400"/>
              <a:buFont typeface="Bookman Old Style"/>
              <a:buChar char="●"/>
              <a:defRPr>
                <a:latin typeface="Bookman Old Style"/>
                <a:ea typeface="Bookman Old Style"/>
                <a:cs typeface="Bookman Old Style"/>
                <a:sym typeface="Bookman Old Style"/>
              </a:defRPr>
            </a:pPr>
            <a:r>
              <a:t>Google Colab</a:t>
            </a:r>
          </a:p>
          <a:p>
            <a:pPr>
              <a:spcBef>
                <a:spcPts val="1500"/>
              </a:spcBef>
              <a:defRPr>
                <a:latin typeface="Bookman Old Style"/>
                <a:ea typeface="Bookman Old Style"/>
                <a:cs typeface="Bookman Old Style"/>
                <a:sym typeface="Bookman Old Style"/>
              </a:defRPr>
            </a:pPr>
            <a:r>
              <a:t>    Programming Language:</a:t>
            </a:r>
          </a:p>
          <a:p>
            <a:pPr marL="914400" lvl="1" indent="-295275">
              <a:lnSpc>
                <a:spcPct val="115000"/>
              </a:lnSpc>
              <a:spcBef>
                <a:spcPts val="1500"/>
              </a:spcBef>
              <a:buClr>
                <a:srgbClr val="000000"/>
              </a:buClr>
              <a:buSzPts val="1400"/>
              <a:buFont typeface="Bookman Old Style"/>
              <a:buChar char="●"/>
              <a:defRPr>
                <a:latin typeface="Bookman Old Style"/>
                <a:ea typeface="Bookman Old Style"/>
                <a:cs typeface="Bookman Old Style"/>
                <a:sym typeface="Bookman Old Style"/>
              </a:defRPr>
            </a:pPr>
            <a:r>
              <a:t>Python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134" name="Screenshot 2024-03-27 at 8.21.32 AM.png" descr="Screenshot 2024-03-27 at 8.21.32 AM.png"/>
          <p:cNvPicPr>
            <a:picLocks noChangeAspect="1"/>
          </p:cNvPicPr>
          <p:nvPr/>
        </p:nvPicPr>
        <p:blipFill>
          <a:blip r:embed="rId2"/>
          <a:stretch>
            <a:fillRect/>
          </a:stretch>
        </p:blipFill>
        <p:spPr>
          <a:xfrm>
            <a:off x="449431" y="1302734"/>
            <a:ext cx="3593449" cy="2538032"/>
          </a:xfrm>
          <a:prstGeom prst="rect">
            <a:avLst/>
          </a:prstGeom>
          <a:ln w="12700">
            <a:miter lim="400000"/>
          </a:ln>
        </p:spPr>
      </p:pic>
      <p:sp>
        <p:nvSpPr>
          <p:cNvPr id="135" name="Text"/>
          <p:cNvSpPr txBox="1"/>
          <p:nvPr/>
        </p:nvSpPr>
        <p:spPr>
          <a:xfrm>
            <a:off x="4833837" y="1366815"/>
            <a:ext cx="3411612" cy="2663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endParaRPr/>
          </a:p>
        </p:txBody>
      </p:sp>
      <p:sp>
        <p:nvSpPr>
          <p:cNvPr id="137" name="Experiment Screenshots"/>
          <p:cNvSpPr txBox="1"/>
          <p:nvPr/>
        </p:nvSpPr>
        <p:spPr>
          <a:xfrm>
            <a:off x="2731984" y="313688"/>
            <a:ext cx="3471560" cy="357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500"/>
            </a:lvl1pPr>
          </a:lstStyle>
          <a:p>
            <a:r>
              <a:rPr dirty="0"/>
              <a:t>Experiment Screenshots</a:t>
            </a:r>
          </a:p>
        </p:txBody>
      </p:sp>
      <p:pic>
        <p:nvPicPr>
          <p:cNvPr id="2" name="Picture 1" descr="IMG_259">
            <a:extLst>
              <a:ext uri="{FF2B5EF4-FFF2-40B4-BE49-F238E27FC236}">
                <a16:creationId xmlns:a16="http://schemas.microsoft.com/office/drawing/2014/main" id="{0380B9C5-204D-3FFF-3E9A-20EDC79F7494}"/>
              </a:ext>
            </a:extLst>
          </p:cNvPr>
          <p:cNvPicPr>
            <a:picLocks noChangeAspect="1"/>
          </p:cNvPicPr>
          <p:nvPr/>
        </p:nvPicPr>
        <p:blipFill>
          <a:blip r:embed="rId3"/>
          <a:stretch>
            <a:fillRect/>
          </a:stretch>
        </p:blipFill>
        <p:spPr>
          <a:xfrm>
            <a:off x="4622490" y="1302734"/>
            <a:ext cx="1295805" cy="1215969"/>
          </a:xfrm>
          <a:prstGeom prst="rect">
            <a:avLst/>
          </a:prstGeom>
          <a:noFill/>
          <a:ln w="9525">
            <a:noFill/>
          </a:ln>
        </p:spPr>
      </p:pic>
      <p:pic>
        <p:nvPicPr>
          <p:cNvPr id="3" name="Picture 2" descr="IMG_260">
            <a:extLst>
              <a:ext uri="{FF2B5EF4-FFF2-40B4-BE49-F238E27FC236}">
                <a16:creationId xmlns:a16="http://schemas.microsoft.com/office/drawing/2014/main" id="{DE808BC4-1B32-BB28-3899-17655EBB2579}"/>
              </a:ext>
            </a:extLst>
          </p:cNvPr>
          <p:cNvPicPr>
            <a:picLocks noChangeAspect="1"/>
          </p:cNvPicPr>
          <p:nvPr/>
        </p:nvPicPr>
        <p:blipFill>
          <a:blip r:embed="rId4"/>
          <a:stretch>
            <a:fillRect/>
          </a:stretch>
        </p:blipFill>
        <p:spPr>
          <a:xfrm>
            <a:off x="6609239" y="1302734"/>
            <a:ext cx="1204935" cy="1204935"/>
          </a:xfrm>
          <a:prstGeom prst="rect">
            <a:avLst/>
          </a:prstGeom>
          <a:noFill/>
          <a:ln w="9525">
            <a:noFill/>
          </a:ln>
        </p:spPr>
      </p:pic>
      <p:pic>
        <p:nvPicPr>
          <p:cNvPr id="4" name="Picture 3" descr="IMG_261">
            <a:extLst>
              <a:ext uri="{FF2B5EF4-FFF2-40B4-BE49-F238E27FC236}">
                <a16:creationId xmlns:a16="http://schemas.microsoft.com/office/drawing/2014/main" id="{8A11B537-8B97-4962-3FD0-19A0D511D0FD}"/>
              </a:ext>
            </a:extLst>
          </p:cNvPr>
          <p:cNvPicPr>
            <a:picLocks noChangeAspect="1"/>
          </p:cNvPicPr>
          <p:nvPr/>
        </p:nvPicPr>
        <p:blipFill>
          <a:blip r:embed="rId5"/>
          <a:stretch>
            <a:fillRect/>
          </a:stretch>
        </p:blipFill>
        <p:spPr>
          <a:xfrm>
            <a:off x="5355926" y="2896724"/>
            <a:ext cx="1695235" cy="1510970"/>
          </a:xfrm>
          <a:prstGeom prst="rect">
            <a:avLst/>
          </a:prstGeom>
          <a:noFill/>
          <a:ln w="9525">
            <a:noFill/>
          </a:ln>
        </p:spPr>
      </p:pic>
      <p:sp>
        <p:nvSpPr>
          <p:cNvPr id="6" name="TextBox 5">
            <a:extLst>
              <a:ext uri="{FF2B5EF4-FFF2-40B4-BE49-F238E27FC236}">
                <a16:creationId xmlns:a16="http://schemas.microsoft.com/office/drawing/2014/main" id="{10A189D6-0506-722A-680C-3D3429646406}"/>
              </a:ext>
            </a:extLst>
          </p:cNvPr>
          <p:cNvSpPr txBox="1"/>
          <p:nvPr/>
        </p:nvSpPr>
        <p:spPr>
          <a:xfrm>
            <a:off x="950120" y="950119"/>
            <a:ext cx="4803564" cy="2214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Arial"/>
              </a:rPr>
              <a:t>Input : mpfile.docx and images for steganography</a:t>
            </a:r>
            <a:endParaRPr kumimoji="0" lang="en-IN" sz="1400" b="0" i="0" u="none" strike="noStrike" cap="none" spc="0" normalizeH="0" baseline="0" dirty="0">
              <a:ln>
                <a:noFill/>
              </a:ln>
              <a:solidFill>
                <a:srgbClr val="000000"/>
              </a:solidFill>
              <a:effectLst/>
              <a:uFillTx/>
              <a:latin typeface="+mj-lt"/>
              <a:ea typeface="+mj-ea"/>
              <a:cs typeface="+mj-cs"/>
              <a:sym typeface="Aria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Google Shape;167;p4"/>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128" name="Google Shape;163;p4"/>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129" name="Google Shape;165;p4"/>
          <p:cNvSpPr txBox="1">
            <a:spLocks noGrp="1"/>
          </p:cNvSpPr>
          <p:nvPr>
            <p:ph type="title"/>
          </p:nvPr>
        </p:nvSpPr>
        <p:spPr>
          <a:xfrm>
            <a:off x="842959" y="185733"/>
            <a:ext cx="6117439" cy="627328"/>
          </a:xfrm>
          <a:prstGeom prst="rect">
            <a:avLst/>
          </a:prstGeom>
        </p:spPr>
        <p:txBody>
          <a:bodyPr>
            <a:normAutofit fontScale="90000"/>
          </a:bodyPr>
          <a:lstStyle>
            <a:lvl1pPr>
              <a:defRPr sz="3600"/>
            </a:lvl1pPr>
          </a:lstStyle>
          <a:p>
            <a:r>
              <a:t>Experiment Screen shorts </a:t>
            </a:r>
          </a:p>
        </p:txBody>
      </p:sp>
      <p:pic>
        <p:nvPicPr>
          <p:cNvPr id="130" name="Google Shape;168;p4" descr="Google Shape;168;p4"/>
          <p:cNvPicPr>
            <a:picLocks noChangeAspect="1"/>
          </p:cNvPicPr>
          <p:nvPr/>
        </p:nvPicPr>
        <p:blipFill>
          <a:blip r:embed="rId2"/>
          <a:srcRect l="7114" t="30303" b="8941"/>
          <a:stretch>
            <a:fillRect/>
          </a:stretch>
        </p:blipFill>
        <p:spPr>
          <a:xfrm>
            <a:off x="1468023" y="901300"/>
            <a:ext cx="5492380" cy="1802577"/>
          </a:xfrm>
          <a:prstGeom prst="rect">
            <a:avLst/>
          </a:prstGeom>
          <a:ln w="12700">
            <a:miter lim="400000"/>
          </a:ln>
        </p:spPr>
      </p:pic>
      <p:pic>
        <p:nvPicPr>
          <p:cNvPr id="131" name="Google Shape;169;p4" descr="Google Shape;169;p4"/>
          <p:cNvPicPr>
            <a:picLocks noChangeAspect="1"/>
          </p:cNvPicPr>
          <p:nvPr/>
        </p:nvPicPr>
        <p:blipFill>
          <a:blip r:embed="rId3"/>
          <a:srcRect t="29104" b="9904"/>
          <a:stretch>
            <a:fillRect/>
          </a:stretch>
        </p:blipFill>
        <p:spPr>
          <a:xfrm>
            <a:off x="1468025" y="2837025"/>
            <a:ext cx="5571600" cy="1802578"/>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Google Shape;178;g22b15f14767_2_75"/>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140" name="Google Shape;174;g22b15f14767_2_75"/>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141" name="Google Shape;176;g22b15f14767_2_75"/>
          <p:cNvSpPr txBox="1">
            <a:spLocks noGrp="1"/>
          </p:cNvSpPr>
          <p:nvPr>
            <p:ph type="title"/>
          </p:nvPr>
        </p:nvSpPr>
        <p:spPr>
          <a:xfrm>
            <a:off x="435765" y="-1"/>
            <a:ext cx="6117439" cy="627323"/>
          </a:xfrm>
          <a:prstGeom prst="rect">
            <a:avLst/>
          </a:prstGeom>
        </p:spPr>
        <p:txBody>
          <a:bodyPr>
            <a:normAutofit fontScale="90000"/>
          </a:bodyPr>
          <a:lstStyle>
            <a:lvl1pPr>
              <a:defRPr sz="3600"/>
            </a:lvl1pPr>
          </a:lstStyle>
          <a:p>
            <a:r>
              <a:rPr dirty="0"/>
              <a:t>Experiment </a:t>
            </a:r>
            <a:r>
              <a:rPr lang="en-US" dirty="0"/>
              <a:t>Screenshots</a:t>
            </a:r>
            <a:endParaRPr dirty="0"/>
          </a:p>
        </p:txBody>
      </p:sp>
      <p:pic>
        <p:nvPicPr>
          <p:cNvPr id="143" name="Google Shape;180;g22b15f14767_2_75" descr="Google Shape;180;g22b15f14767_2_75"/>
          <p:cNvPicPr>
            <a:picLocks noChangeAspect="1"/>
          </p:cNvPicPr>
          <p:nvPr/>
        </p:nvPicPr>
        <p:blipFill>
          <a:blip r:embed="rId2"/>
          <a:srcRect l="3277" t="29158" r="3621" b="6474"/>
          <a:stretch>
            <a:fillRect/>
          </a:stretch>
        </p:blipFill>
        <p:spPr>
          <a:xfrm>
            <a:off x="1750175" y="2860898"/>
            <a:ext cx="4803025" cy="1836731"/>
          </a:xfrm>
          <a:prstGeom prst="rect">
            <a:avLst/>
          </a:prstGeom>
          <a:ln w="12700">
            <a:miter lim="400000"/>
          </a:ln>
        </p:spPr>
      </p:pic>
      <p:pic>
        <p:nvPicPr>
          <p:cNvPr id="4" name="Picture 3">
            <a:extLst>
              <a:ext uri="{FF2B5EF4-FFF2-40B4-BE49-F238E27FC236}">
                <a16:creationId xmlns:a16="http://schemas.microsoft.com/office/drawing/2014/main" id="{919CDB9F-5030-21AC-9F95-8CB88F8958EC}"/>
              </a:ext>
            </a:extLst>
          </p:cNvPr>
          <p:cNvPicPr>
            <a:picLocks noChangeAspect="1"/>
          </p:cNvPicPr>
          <p:nvPr/>
        </p:nvPicPr>
        <p:blipFill>
          <a:blip r:embed="rId3"/>
          <a:stretch>
            <a:fillRect/>
          </a:stretch>
        </p:blipFill>
        <p:spPr>
          <a:xfrm>
            <a:off x="1748633" y="770373"/>
            <a:ext cx="4872987" cy="166323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89;g22b15f14767_2_83"/>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146" name="Google Shape;185;g22b15f14767_2_83"/>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147" name="Google Shape;187;g22b15f14767_2_83"/>
          <p:cNvSpPr txBox="1">
            <a:spLocks noGrp="1"/>
          </p:cNvSpPr>
          <p:nvPr>
            <p:ph type="title"/>
          </p:nvPr>
        </p:nvSpPr>
        <p:spPr>
          <a:xfrm>
            <a:off x="457190" y="122050"/>
            <a:ext cx="6117308" cy="627300"/>
          </a:xfrm>
          <a:prstGeom prst="rect">
            <a:avLst/>
          </a:prstGeom>
        </p:spPr>
        <p:txBody>
          <a:bodyPr>
            <a:normAutofit fontScale="90000"/>
          </a:bodyPr>
          <a:lstStyle>
            <a:lvl1pPr>
              <a:defRPr sz="3600"/>
            </a:lvl1pPr>
          </a:lstStyle>
          <a:p>
            <a:r>
              <a:rPr dirty="0"/>
              <a:t>Experiment </a:t>
            </a:r>
            <a:r>
              <a:rPr lang="en-US" dirty="0"/>
              <a:t>Screenshots</a:t>
            </a:r>
            <a:r>
              <a:rPr dirty="0"/>
              <a:t> </a:t>
            </a:r>
          </a:p>
        </p:txBody>
      </p:sp>
      <p:pic>
        <p:nvPicPr>
          <p:cNvPr id="148" name="Google Shape;190;g22b15f14767_2_83" descr="Google Shape;190;g22b15f14767_2_83"/>
          <p:cNvPicPr>
            <a:picLocks noChangeAspect="1"/>
          </p:cNvPicPr>
          <p:nvPr/>
        </p:nvPicPr>
        <p:blipFill>
          <a:blip r:embed="rId2"/>
          <a:srcRect l="4637" t="31341" r="4791" b="10021"/>
          <a:stretch>
            <a:fillRect/>
          </a:stretch>
        </p:blipFill>
        <p:spPr>
          <a:xfrm>
            <a:off x="1693322" y="749350"/>
            <a:ext cx="4807580" cy="1746276"/>
          </a:xfrm>
          <a:prstGeom prst="rect">
            <a:avLst/>
          </a:prstGeom>
          <a:ln w="12700">
            <a:miter lim="400000"/>
          </a:ln>
        </p:spPr>
      </p:pic>
      <p:pic>
        <p:nvPicPr>
          <p:cNvPr id="149" name="Google Shape;191;g22b15f14767_2_83" descr="Google Shape;191;g22b15f14767_2_83"/>
          <p:cNvPicPr>
            <a:picLocks noChangeAspect="1"/>
          </p:cNvPicPr>
          <p:nvPr/>
        </p:nvPicPr>
        <p:blipFill>
          <a:blip r:embed="rId3"/>
          <a:srcRect l="4379" t="33703" b="7559"/>
          <a:stretch>
            <a:fillRect/>
          </a:stretch>
        </p:blipFill>
        <p:spPr>
          <a:xfrm>
            <a:off x="1693325" y="2748100"/>
            <a:ext cx="4807574" cy="1816405"/>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200;g22b15f14767_2_91"/>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152" name="Google Shape;196;g22b15f14767_2_91"/>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153" name="Google Shape;198;g22b15f14767_2_91"/>
          <p:cNvSpPr txBox="1">
            <a:spLocks noGrp="1"/>
          </p:cNvSpPr>
          <p:nvPr>
            <p:ph type="title"/>
          </p:nvPr>
        </p:nvSpPr>
        <p:spPr>
          <a:xfrm>
            <a:off x="189971" y="0"/>
            <a:ext cx="6460508" cy="627300"/>
          </a:xfrm>
          <a:prstGeom prst="rect">
            <a:avLst/>
          </a:prstGeom>
        </p:spPr>
        <p:txBody>
          <a:bodyPr>
            <a:normAutofit fontScale="90000"/>
          </a:bodyPr>
          <a:lstStyle>
            <a:lvl1pPr>
              <a:defRPr sz="3600"/>
            </a:lvl1pPr>
          </a:lstStyle>
          <a:p>
            <a:r>
              <a:rPr dirty="0"/>
              <a:t>Experiment </a:t>
            </a:r>
            <a:r>
              <a:rPr lang="en-US" dirty="0"/>
              <a:t>Screen</a:t>
            </a:r>
            <a:r>
              <a:rPr dirty="0"/>
              <a:t>s</a:t>
            </a:r>
            <a:r>
              <a:rPr lang="en-US" dirty="0"/>
              <a:t>hots</a:t>
            </a:r>
            <a:r>
              <a:rPr dirty="0"/>
              <a:t> </a:t>
            </a:r>
          </a:p>
        </p:txBody>
      </p:sp>
      <p:pic>
        <p:nvPicPr>
          <p:cNvPr id="154" name="Google Shape;201;g22b15f14767_2_91" descr="Google Shape;201;g22b15f14767_2_91"/>
          <p:cNvPicPr>
            <a:picLocks noChangeAspect="1"/>
          </p:cNvPicPr>
          <p:nvPr/>
        </p:nvPicPr>
        <p:blipFill>
          <a:blip r:embed="rId2"/>
          <a:srcRect l="4145" t="29282" r="1424" b="9094"/>
          <a:stretch>
            <a:fillRect/>
          </a:stretch>
        </p:blipFill>
        <p:spPr>
          <a:xfrm>
            <a:off x="1447524" y="662900"/>
            <a:ext cx="5264354" cy="1788326"/>
          </a:xfrm>
          <a:prstGeom prst="rect">
            <a:avLst/>
          </a:prstGeom>
          <a:ln w="12700">
            <a:miter lim="400000"/>
          </a:ln>
        </p:spPr>
      </p:pic>
      <p:pic>
        <p:nvPicPr>
          <p:cNvPr id="155" name="Google Shape;202;g22b15f14767_2_91" descr="Google Shape;202;g22b15f14767_2_91"/>
          <p:cNvPicPr>
            <a:picLocks noChangeAspect="1"/>
          </p:cNvPicPr>
          <p:nvPr/>
        </p:nvPicPr>
        <p:blipFill>
          <a:blip r:embed="rId3"/>
          <a:srcRect l="4801" t="42668" r="3387" b="10663"/>
          <a:stretch>
            <a:fillRect/>
          </a:stretch>
        </p:blipFill>
        <p:spPr>
          <a:xfrm>
            <a:off x="1447525" y="2673150"/>
            <a:ext cx="5325802" cy="191865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Google Shape;207;g2c6b6f24f1f_0_12"/>
          <p:cNvSpPr txBox="1">
            <a:spLocks noGrp="1"/>
          </p:cNvSpPr>
          <p:nvPr>
            <p:ph type="title"/>
          </p:nvPr>
        </p:nvSpPr>
        <p:spPr>
          <a:xfrm>
            <a:off x="-430151" y="112650"/>
            <a:ext cx="8686801" cy="857400"/>
          </a:xfrm>
          <a:prstGeom prst="rect">
            <a:avLst/>
          </a:prstGeom>
        </p:spPr>
        <p:txBody>
          <a:bodyPr/>
          <a:lstStyle>
            <a:lvl1pPr>
              <a:defRPr sz="3600"/>
            </a:lvl1pPr>
          </a:lstStyle>
          <a:p>
            <a:r>
              <a:rPr dirty="0"/>
              <a:t>Experiment </a:t>
            </a:r>
            <a:r>
              <a:rPr lang="en-US" dirty="0"/>
              <a:t>Screen</a:t>
            </a:r>
            <a:r>
              <a:rPr dirty="0"/>
              <a:t>s</a:t>
            </a:r>
            <a:r>
              <a:rPr lang="en-US" dirty="0"/>
              <a:t>hots</a:t>
            </a:r>
            <a:endParaRPr dirty="0"/>
          </a:p>
        </p:txBody>
      </p:sp>
      <p:sp>
        <p:nvSpPr>
          <p:cNvPr id="158" name="Google Shape;208;g2c6b6f24f1f_0_12"/>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159" name="Google Shape;209;g2c6b6f24f1f_0_12" descr="Google Shape;209;g2c6b6f24f1f_0_12"/>
          <p:cNvPicPr>
            <a:picLocks noChangeAspect="1"/>
          </p:cNvPicPr>
          <p:nvPr/>
        </p:nvPicPr>
        <p:blipFill>
          <a:blip r:embed="rId2"/>
          <a:srcRect l="4687" t="38243" r="7692" b="6024"/>
          <a:stretch>
            <a:fillRect/>
          </a:stretch>
        </p:blipFill>
        <p:spPr>
          <a:xfrm>
            <a:off x="1037847" y="882873"/>
            <a:ext cx="6472908" cy="2001931"/>
          </a:xfrm>
          <a:prstGeom prst="rect">
            <a:avLst/>
          </a:prstGeom>
          <a:ln w="12700">
            <a:miter lim="400000"/>
          </a:ln>
        </p:spPr>
      </p:pic>
      <p:pic>
        <p:nvPicPr>
          <p:cNvPr id="160" name="Google Shape;210;g2c6b6f24f1f_0_12" descr="Google Shape;210;g2c6b6f24f1f_0_12"/>
          <p:cNvPicPr>
            <a:picLocks noChangeAspect="1"/>
          </p:cNvPicPr>
          <p:nvPr/>
        </p:nvPicPr>
        <p:blipFill>
          <a:blip r:embed="rId3"/>
          <a:srcRect l="4882" t="31450" r="3002" b="9748"/>
          <a:stretch>
            <a:fillRect/>
          </a:stretch>
        </p:blipFill>
        <p:spPr>
          <a:xfrm>
            <a:off x="1099299" y="3106721"/>
            <a:ext cx="6411453" cy="180258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Google Shape;215;g2c6b6f24f1f_0_20"/>
          <p:cNvSpPr txBox="1">
            <a:spLocks noGrp="1"/>
          </p:cNvSpPr>
          <p:nvPr>
            <p:ph type="title"/>
          </p:nvPr>
        </p:nvSpPr>
        <p:spPr>
          <a:xfrm>
            <a:off x="457200" y="205978"/>
            <a:ext cx="8229600" cy="857400"/>
          </a:xfrm>
          <a:prstGeom prst="rect">
            <a:avLst/>
          </a:prstGeom>
        </p:spPr>
        <p:txBody>
          <a:bodyPr/>
          <a:lstStyle>
            <a:lvl1pPr>
              <a:defRPr sz="3600"/>
            </a:lvl1pPr>
          </a:lstStyle>
          <a:p>
            <a:r>
              <a:rPr dirty="0"/>
              <a:t>Experiment </a:t>
            </a:r>
            <a:r>
              <a:rPr lang="en-US" dirty="0"/>
              <a:t>Screenshot</a:t>
            </a:r>
            <a:r>
              <a:rPr dirty="0"/>
              <a:t>s</a:t>
            </a:r>
          </a:p>
        </p:txBody>
      </p:sp>
      <p:sp>
        <p:nvSpPr>
          <p:cNvPr id="163" name="Google Shape;216;g2c6b6f24f1f_0_20"/>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pic>
        <p:nvPicPr>
          <p:cNvPr id="164" name="Google Shape;217;g2c6b6f24f1f_0_20" descr="Google Shape;217;g2c6b6f24f1f_0_20"/>
          <p:cNvPicPr>
            <a:picLocks noChangeAspect="1"/>
          </p:cNvPicPr>
          <p:nvPr/>
        </p:nvPicPr>
        <p:blipFill>
          <a:blip r:embed="rId2"/>
          <a:srcRect l="5077" t="30927" r="28202" b="9321"/>
          <a:stretch>
            <a:fillRect/>
          </a:stretch>
        </p:blipFill>
        <p:spPr>
          <a:xfrm>
            <a:off x="1611399" y="925200"/>
            <a:ext cx="6100778" cy="1696775"/>
          </a:xfrm>
          <a:prstGeom prst="rect">
            <a:avLst/>
          </a:prstGeom>
          <a:ln w="12700">
            <a:miter lim="400000"/>
          </a:ln>
        </p:spPr>
      </p:pic>
      <p:pic>
        <p:nvPicPr>
          <p:cNvPr id="165" name="Google Shape;218;g2c6b6f24f1f_0_20" descr="Google Shape;218;g2c6b6f24f1f_0_20"/>
          <p:cNvPicPr>
            <a:picLocks noChangeAspect="1"/>
          </p:cNvPicPr>
          <p:nvPr/>
        </p:nvPicPr>
        <p:blipFill>
          <a:blip r:embed="rId3"/>
          <a:srcRect l="4151" t="31009" r="5202" b="8925"/>
          <a:stretch>
            <a:fillRect/>
          </a:stretch>
        </p:blipFill>
        <p:spPr>
          <a:xfrm>
            <a:off x="1611400" y="2850673"/>
            <a:ext cx="6100776" cy="191660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Google Shape;223;g2c6b6f24f1f_0_29"/>
          <p:cNvSpPr txBox="1">
            <a:spLocks noGrp="1"/>
          </p:cNvSpPr>
          <p:nvPr>
            <p:ph type="title"/>
          </p:nvPr>
        </p:nvSpPr>
        <p:spPr>
          <a:xfrm>
            <a:off x="392907" y="71222"/>
            <a:ext cx="8229600" cy="857400"/>
          </a:xfrm>
          <a:prstGeom prst="rect">
            <a:avLst/>
          </a:prstGeom>
        </p:spPr>
        <p:txBody>
          <a:bodyPr/>
          <a:lstStyle>
            <a:lvl1pPr>
              <a:defRPr sz="3600"/>
            </a:lvl1pPr>
          </a:lstStyle>
          <a:p>
            <a:r>
              <a:rPr dirty="0"/>
              <a:t>Experiment </a:t>
            </a:r>
            <a:r>
              <a:rPr lang="en-US" dirty="0"/>
              <a:t>Screenshot</a:t>
            </a:r>
            <a:r>
              <a:rPr dirty="0"/>
              <a:t>s</a:t>
            </a:r>
          </a:p>
        </p:txBody>
      </p:sp>
      <p:sp>
        <p:nvSpPr>
          <p:cNvPr id="168" name="Google Shape;224;g2c6b6f24f1f_0_29"/>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169" name="Google Shape;225;g2c6b6f24f1f_0_29" descr="Google Shape;225;g2c6b6f24f1f_0_29"/>
          <p:cNvPicPr>
            <a:picLocks noChangeAspect="1"/>
          </p:cNvPicPr>
          <p:nvPr/>
        </p:nvPicPr>
        <p:blipFill>
          <a:blip r:embed="rId2"/>
          <a:srcRect l="4316" t="28839" r="7940" b="6843"/>
          <a:stretch>
            <a:fillRect/>
          </a:stretch>
        </p:blipFill>
        <p:spPr>
          <a:xfrm>
            <a:off x="925872" y="904700"/>
            <a:ext cx="7292257" cy="1761626"/>
          </a:xfrm>
          <a:prstGeom prst="rect">
            <a:avLst/>
          </a:prstGeom>
          <a:ln w="12700">
            <a:miter lim="400000"/>
          </a:ln>
        </p:spPr>
      </p:pic>
      <p:pic>
        <p:nvPicPr>
          <p:cNvPr id="170" name="Google Shape;226;g2c6b6f24f1f_0_29" descr="Google Shape;226;g2c6b6f24f1f_0_29"/>
          <p:cNvPicPr>
            <a:picLocks noChangeAspect="1"/>
          </p:cNvPicPr>
          <p:nvPr/>
        </p:nvPicPr>
        <p:blipFill>
          <a:blip r:embed="rId3"/>
          <a:srcRect l="4552" t="28219" b="9895"/>
          <a:stretch>
            <a:fillRect/>
          </a:stretch>
        </p:blipFill>
        <p:spPr>
          <a:xfrm>
            <a:off x="925873" y="2922347"/>
            <a:ext cx="7292255" cy="199720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Google Shape;73;p3"/>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79" name="Google Shape;68;p3"/>
          <p:cNvSpPr txBox="1">
            <a:spLocks noGrp="1"/>
          </p:cNvSpPr>
          <p:nvPr>
            <p:ph type="sldNum" sz="quarter" idx="4294967295"/>
          </p:nvPr>
        </p:nvSpPr>
        <p:spPr>
          <a:xfrm>
            <a:off x="8485544" y="4768289"/>
            <a:ext cx="201256" cy="2718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Bookman Old Style"/>
                <a:ea typeface="Bookman Old Style"/>
                <a:cs typeface="Bookman Old Style"/>
                <a:sym typeface="Bookman Old Style"/>
              </a:defRPr>
            </a:lvl1pPr>
          </a:lstStyle>
          <a:p>
            <a:fld id="{86CB4B4D-7CA3-9044-876B-883B54F8677D}" type="slidenum">
              <a:t>2</a:t>
            </a:fld>
            <a:endParaRPr/>
          </a:p>
        </p:txBody>
      </p:sp>
      <p:sp>
        <p:nvSpPr>
          <p:cNvPr id="80" name="Google Shape;70;p3"/>
          <p:cNvSpPr txBox="1">
            <a:spLocks noGrp="1"/>
          </p:cNvSpPr>
          <p:nvPr>
            <p:ph type="title"/>
          </p:nvPr>
        </p:nvSpPr>
        <p:spPr>
          <a:xfrm>
            <a:off x="1217429" y="197844"/>
            <a:ext cx="6117438" cy="627327"/>
          </a:xfrm>
          <a:prstGeom prst="rect">
            <a:avLst/>
          </a:prstGeom>
        </p:spPr>
        <p:txBody>
          <a:bodyPr>
            <a:normAutofit fontScale="90000"/>
          </a:bodyPr>
          <a:lstStyle>
            <a:lvl1pPr>
              <a:defRPr sz="3600">
                <a:latin typeface="Bookman Old Style"/>
                <a:ea typeface="Bookman Old Style"/>
                <a:cs typeface="Bookman Old Style"/>
                <a:sym typeface="Bookman Old Style"/>
              </a:defRPr>
            </a:lvl1pPr>
          </a:lstStyle>
          <a:p>
            <a:r>
              <a:t>Introduction</a:t>
            </a:r>
          </a:p>
        </p:txBody>
      </p:sp>
      <p:sp>
        <p:nvSpPr>
          <p:cNvPr id="81" name="Google Shape;71;p3"/>
          <p:cNvSpPr txBox="1"/>
          <p:nvPr/>
        </p:nvSpPr>
        <p:spPr>
          <a:xfrm>
            <a:off x="585991" y="1017477"/>
            <a:ext cx="7972015" cy="2732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just">
              <a:defRPr>
                <a:solidFill>
                  <a:srgbClr val="374151"/>
                </a:solidFill>
                <a:latin typeface="Bookman Old Style"/>
                <a:ea typeface="Bookman Old Style"/>
                <a:cs typeface="Bookman Old Style"/>
                <a:sym typeface="Bookman Old Style"/>
              </a:defRPr>
            </a:pPr>
            <a:r>
              <a:t>In today's digital environment, the rising threat of malicious attacks necessitates robust information security measures. As services move to the Internet, the significance of protecting data has grown. Encryption algorithms have evolved to counter cryptanalysis, making it harder for attackers.Threefold Security employs hybrid encryption, combining symmetric and asymmetric methods for robust data protection. Steganography conceals cryptographic keys within seemingly innocuous data, enhancing security. This approach ensures a triple-layered defense, safeguarding sensitive information through advanced encryption and covert key storage. The combination of these techniques fortifies data integrity and confidentiality.</a:t>
            </a:r>
            <a:endParaRPr sz="1900"/>
          </a:p>
          <a:p>
            <a:pPr algn="just">
              <a:defRPr>
                <a:solidFill>
                  <a:srgbClr val="374151"/>
                </a:solidFill>
                <a:latin typeface="Bookman Old Style"/>
                <a:ea typeface="Bookman Old Style"/>
                <a:cs typeface="Bookman Old Style"/>
                <a:sym typeface="Bookman Old Style"/>
              </a:defRPr>
            </a:pPr>
            <a:r>
              <a:t>This approach finds applications in various domains such as secure communication, data protection, and confidentiality in sectors like finance, healthcare, and national security, offering a robust defense against cyber threats and unauthorized access to sensitive informatio</a:t>
            </a:r>
            <a:r>
              <a:rPr sz="1300"/>
              <a:t>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Google Shape;231;g2c6b6f24f1f_0_37"/>
          <p:cNvSpPr txBox="1">
            <a:spLocks noGrp="1"/>
          </p:cNvSpPr>
          <p:nvPr>
            <p:ph type="title"/>
          </p:nvPr>
        </p:nvSpPr>
        <p:spPr>
          <a:xfrm>
            <a:off x="457200" y="112648"/>
            <a:ext cx="8229600" cy="689706"/>
          </a:xfrm>
          <a:prstGeom prst="rect">
            <a:avLst/>
          </a:prstGeom>
        </p:spPr>
        <p:txBody>
          <a:bodyPr/>
          <a:lstStyle>
            <a:lvl1pPr>
              <a:defRPr sz="3600"/>
            </a:lvl1pPr>
          </a:lstStyle>
          <a:p>
            <a:r>
              <a:rPr dirty="0"/>
              <a:t>Experiment </a:t>
            </a:r>
            <a:r>
              <a:rPr lang="en-US" dirty="0"/>
              <a:t>Screenshot</a:t>
            </a:r>
            <a:r>
              <a:rPr dirty="0"/>
              <a:t>s</a:t>
            </a:r>
          </a:p>
        </p:txBody>
      </p:sp>
      <p:sp>
        <p:nvSpPr>
          <p:cNvPr id="173" name="Google Shape;232;g2c6b6f24f1f_0_37"/>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174" name="Google Shape;233;g2c6b6f24f1f_0_37" descr="Google Shape;233;g2c6b6f24f1f_0_37"/>
          <p:cNvPicPr>
            <a:picLocks noChangeAspect="1"/>
          </p:cNvPicPr>
          <p:nvPr/>
        </p:nvPicPr>
        <p:blipFill>
          <a:blip r:embed="rId2"/>
          <a:srcRect l="12132" t="30869" b="7117"/>
          <a:stretch>
            <a:fillRect/>
          </a:stretch>
        </p:blipFill>
        <p:spPr>
          <a:xfrm>
            <a:off x="1170972" y="845575"/>
            <a:ext cx="5613950" cy="1708102"/>
          </a:xfrm>
          <a:prstGeom prst="rect">
            <a:avLst/>
          </a:prstGeom>
          <a:ln w="12700">
            <a:miter lim="400000"/>
          </a:ln>
        </p:spPr>
      </p:pic>
      <p:pic>
        <p:nvPicPr>
          <p:cNvPr id="175" name="Google Shape;234;g2c6b6f24f1f_0_37" descr="Google Shape;234;g2c6b6f24f1f_0_37"/>
          <p:cNvPicPr>
            <a:picLocks noChangeAspect="1"/>
          </p:cNvPicPr>
          <p:nvPr/>
        </p:nvPicPr>
        <p:blipFill>
          <a:blip r:embed="rId3"/>
          <a:srcRect l="4327" t="29701" r="1599" b="9333"/>
          <a:stretch>
            <a:fillRect/>
          </a:stretch>
        </p:blipFill>
        <p:spPr>
          <a:xfrm>
            <a:off x="1170974" y="2837150"/>
            <a:ext cx="6186152" cy="183657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239;g2c6b6f24f1f_0_45"/>
          <p:cNvSpPr txBox="1">
            <a:spLocks noGrp="1"/>
          </p:cNvSpPr>
          <p:nvPr>
            <p:ph type="title"/>
          </p:nvPr>
        </p:nvSpPr>
        <p:spPr>
          <a:xfrm>
            <a:off x="457200" y="112652"/>
            <a:ext cx="8229600" cy="857400"/>
          </a:xfrm>
          <a:prstGeom prst="rect">
            <a:avLst/>
          </a:prstGeom>
        </p:spPr>
        <p:txBody>
          <a:bodyPr/>
          <a:lstStyle>
            <a:lvl1pPr>
              <a:defRPr sz="3600"/>
            </a:lvl1pPr>
          </a:lstStyle>
          <a:p>
            <a:r>
              <a:rPr dirty="0"/>
              <a:t>Experiment</a:t>
            </a:r>
            <a:r>
              <a:rPr lang="en-US" dirty="0"/>
              <a:t> Screen</a:t>
            </a:r>
            <a:r>
              <a:rPr dirty="0"/>
              <a:t>s</a:t>
            </a:r>
            <a:r>
              <a:rPr lang="en-US" dirty="0"/>
              <a:t>hots</a:t>
            </a:r>
            <a:endParaRPr dirty="0"/>
          </a:p>
        </p:txBody>
      </p:sp>
      <p:sp>
        <p:nvSpPr>
          <p:cNvPr id="178" name="Google Shape;240;g2c6b6f24f1f_0_45"/>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pic>
        <p:nvPicPr>
          <p:cNvPr id="179" name="Google Shape;241;g2c6b6f24f1f_0_45" descr="Google Shape;241;g2c6b6f24f1f_0_45"/>
          <p:cNvPicPr>
            <a:picLocks noChangeAspect="1"/>
          </p:cNvPicPr>
          <p:nvPr/>
        </p:nvPicPr>
        <p:blipFill>
          <a:blip r:embed="rId2"/>
          <a:srcRect l="4777" t="31154" r="1912" b="9917"/>
          <a:stretch>
            <a:fillRect/>
          </a:stretch>
        </p:blipFill>
        <p:spPr>
          <a:xfrm>
            <a:off x="1519225" y="976400"/>
            <a:ext cx="6196373" cy="2111900"/>
          </a:xfrm>
          <a:prstGeom prst="rect">
            <a:avLst/>
          </a:prstGeom>
          <a:ln w="12700">
            <a:miter lim="400000"/>
          </a:ln>
        </p:spPr>
      </p:pic>
      <p:pic>
        <p:nvPicPr>
          <p:cNvPr id="180" name="Google Shape;242;g2c6b6f24f1f_0_45" descr="Google Shape;242;g2c6b6f24f1f_0_45"/>
          <p:cNvPicPr>
            <a:picLocks noChangeAspect="1"/>
          </p:cNvPicPr>
          <p:nvPr/>
        </p:nvPicPr>
        <p:blipFill>
          <a:blip r:embed="rId3"/>
          <a:srcRect l="2257" t="31189" b="40318"/>
          <a:stretch>
            <a:fillRect/>
          </a:stretch>
        </p:blipFill>
        <p:spPr>
          <a:xfrm>
            <a:off x="1560197" y="3317523"/>
            <a:ext cx="6196378" cy="139717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239;g2c6b6f24f1f_0_45"/>
          <p:cNvSpPr txBox="1">
            <a:spLocks noGrp="1"/>
          </p:cNvSpPr>
          <p:nvPr>
            <p:ph type="title"/>
          </p:nvPr>
        </p:nvSpPr>
        <p:spPr>
          <a:xfrm>
            <a:off x="457200" y="112652"/>
            <a:ext cx="8229600" cy="857400"/>
          </a:xfrm>
          <a:prstGeom prst="rect">
            <a:avLst/>
          </a:prstGeom>
        </p:spPr>
        <p:txBody>
          <a:bodyPr/>
          <a:lstStyle>
            <a:lvl1pPr>
              <a:defRPr sz="3600"/>
            </a:lvl1pPr>
          </a:lstStyle>
          <a:p>
            <a:r>
              <a:rPr dirty="0"/>
              <a:t>Experiment</a:t>
            </a:r>
            <a:r>
              <a:rPr lang="en-US" dirty="0"/>
              <a:t> Results</a:t>
            </a:r>
            <a:endParaRPr dirty="0"/>
          </a:p>
        </p:txBody>
      </p:sp>
      <p:sp>
        <p:nvSpPr>
          <p:cNvPr id="178" name="Google Shape;240;g2c6b6f24f1f_0_45"/>
          <p:cNvSpPr txBox="1">
            <a:spLocks noGrp="1"/>
          </p:cNvSpPr>
          <p:nvPr>
            <p:ph type="sldNum" sz="quarter" idx="4294967295"/>
          </p:nvPr>
        </p:nvSpPr>
        <p:spPr>
          <a:xfrm>
            <a:off x="8425566" y="4778754"/>
            <a:ext cx="261234" cy="2509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graphicFrame>
        <p:nvGraphicFramePr>
          <p:cNvPr id="2" name="Table 1">
            <a:extLst>
              <a:ext uri="{FF2B5EF4-FFF2-40B4-BE49-F238E27FC236}">
                <a16:creationId xmlns:a16="http://schemas.microsoft.com/office/drawing/2014/main" id="{7CD65CC1-0B05-17D8-62B1-063DCD75288D}"/>
              </a:ext>
            </a:extLst>
          </p:cNvPr>
          <p:cNvGraphicFramePr>
            <a:graphicFrameLocks noGrp="1"/>
          </p:cNvGraphicFramePr>
          <p:nvPr>
            <p:extLst>
              <p:ext uri="{D42A27DB-BD31-4B8C-83A1-F6EECF244321}">
                <p14:modId xmlns:p14="http://schemas.microsoft.com/office/powerpoint/2010/main" val="1564194664"/>
              </p:ext>
            </p:extLst>
          </p:nvPr>
        </p:nvGraphicFramePr>
        <p:xfrm>
          <a:off x="971550" y="1309306"/>
          <a:ext cx="7372352" cy="2352040"/>
        </p:xfrm>
        <a:graphic>
          <a:graphicData uri="http://schemas.openxmlformats.org/drawingml/2006/table">
            <a:tbl>
              <a:tblPr firstRow="1" firstCol="1" bandRow="1">
                <a:tableStyleId>{5940675A-B579-460E-94D1-54222C63F5DA}</a:tableStyleId>
              </a:tblPr>
              <a:tblGrid>
                <a:gridCol w="945056">
                  <a:extLst>
                    <a:ext uri="{9D8B030D-6E8A-4147-A177-3AD203B41FA5}">
                      <a16:colId xmlns:a16="http://schemas.microsoft.com/office/drawing/2014/main" val="564027247"/>
                    </a:ext>
                  </a:extLst>
                </a:gridCol>
                <a:gridCol w="945056">
                  <a:extLst>
                    <a:ext uri="{9D8B030D-6E8A-4147-A177-3AD203B41FA5}">
                      <a16:colId xmlns:a16="http://schemas.microsoft.com/office/drawing/2014/main" val="721841571"/>
                    </a:ext>
                  </a:extLst>
                </a:gridCol>
                <a:gridCol w="945056">
                  <a:extLst>
                    <a:ext uri="{9D8B030D-6E8A-4147-A177-3AD203B41FA5}">
                      <a16:colId xmlns:a16="http://schemas.microsoft.com/office/drawing/2014/main" val="2006843234"/>
                    </a:ext>
                  </a:extLst>
                </a:gridCol>
                <a:gridCol w="945056">
                  <a:extLst>
                    <a:ext uri="{9D8B030D-6E8A-4147-A177-3AD203B41FA5}">
                      <a16:colId xmlns:a16="http://schemas.microsoft.com/office/drawing/2014/main" val="153640813"/>
                    </a:ext>
                  </a:extLst>
                </a:gridCol>
                <a:gridCol w="945056">
                  <a:extLst>
                    <a:ext uri="{9D8B030D-6E8A-4147-A177-3AD203B41FA5}">
                      <a16:colId xmlns:a16="http://schemas.microsoft.com/office/drawing/2014/main" val="440266982"/>
                    </a:ext>
                  </a:extLst>
                </a:gridCol>
                <a:gridCol w="1323536">
                  <a:extLst>
                    <a:ext uri="{9D8B030D-6E8A-4147-A177-3AD203B41FA5}">
                      <a16:colId xmlns:a16="http://schemas.microsoft.com/office/drawing/2014/main" val="1734599871"/>
                    </a:ext>
                  </a:extLst>
                </a:gridCol>
                <a:gridCol w="1323536">
                  <a:extLst>
                    <a:ext uri="{9D8B030D-6E8A-4147-A177-3AD203B41FA5}">
                      <a16:colId xmlns:a16="http://schemas.microsoft.com/office/drawing/2014/main" val="957277047"/>
                    </a:ext>
                  </a:extLst>
                </a:gridCol>
              </a:tblGrid>
              <a:tr h="403511">
                <a:tc>
                  <a:txBody>
                    <a:bodyPr/>
                    <a:lstStyle/>
                    <a:p>
                      <a:pPr rtl="0" fontAlgn="t">
                        <a:spcBef>
                          <a:spcPts val="0"/>
                        </a:spcBef>
                        <a:spcAft>
                          <a:spcPts val="0"/>
                        </a:spcAft>
                      </a:pPr>
                      <a:r>
                        <a:rPr lang="en-IN" sz="1200" b="0" i="0" u="none" strike="noStrike" dirty="0">
                          <a:solidFill>
                            <a:srgbClr val="0D0D0D"/>
                          </a:solidFill>
                          <a:effectLst/>
                          <a:latin typeface="Times New Roman" panose="02020603050405020304" pitchFamily="18" charset="0"/>
                        </a:rPr>
                        <a:t>Image name</a:t>
                      </a:r>
                      <a:endParaRPr lang="en-IN" dirty="0">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Parameter</a:t>
                      </a:r>
                      <a:endParaRPr lang="en-IN">
                        <a:effectLst/>
                      </a:endParaRPr>
                    </a:p>
                    <a:p>
                      <a:pPr rtl="0" fontAlgn="t">
                        <a:spcBef>
                          <a:spcPts val="0"/>
                        </a:spcBef>
                        <a:spcAft>
                          <a:spcPts val="0"/>
                        </a:spcAft>
                      </a:pPr>
                      <a:r>
                        <a:rPr lang="en-IN" sz="1200" b="0" i="0" u="none" strike="noStrike">
                          <a:solidFill>
                            <a:srgbClr val="0D0D0D"/>
                          </a:solidFill>
                          <a:effectLst/>
                          <a:latin typeface="Times New Roman" panose="02020603050405020304" pitchFamily="18" charset="0"/>
                        </a:rPr>
                        <a:t>values</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Method-1</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Method-2</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Method-3</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Method-4</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Proposed method</a:t>
                      </a:r>
                      <a:endParaRPr lang="en-IN">
                        <a:effectLst/>
                      </a:endParaRPr>
                    </a:p>
                  </a:txBody>
                  <a:tcPr marL="63500" marR="63500" marT="63500" marB="63500"/>
                </a:tc>
                <a:extLst>
                  <a:ext uri="{0D108BD9-81ED-4DB2-BD59-A6C34878D82A}">
                    <a16:rowId xmlns:a16="http://schemas.microsoft.com/office/drawing/2014/main" val="4261778342"/>
                  </a:ext>
                </a:extLst>
              </a:tr>
              <a:tr h="237798">
                <a:tc rowSpan="2">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Baboon</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PSNR</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86.78</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48.34</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42.86</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61.94</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60.292</a:t>
                      </a:r>
                      <a:endParaRPr lang="en-IN">
                        <a:effectLst/>
                      </a:endParaRPr>
                    </a:p>
                  </a:txBody>
                  <a:tcPr marL="63500" marR="63500" marT="63500" marB="63500"/>
                </a:tc>
                <a:extLst>
                  <a:ext uri="{0D108BD9-81ED-4DB2-BD59-A6C34878D82A}">
                    <a16:rowId xmlns:a16="http://schemas.microsoft.com/office/drawing/2014/main" val="3395306713"/>
                  </a:ext>
                </a:extLst>
              </a:tr>
              <a:tr h="237798">
                <a:tc vMerge="1">
                  <a:txBody>
                    <a:bodyPr/>
                    <a:lstStyle/>
                    <a:p>
                      <a:endParaRPr lang="en-IN"/>
                    </a:p>
                  </a:txBody>
                  <a:tcPr/>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MSE</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Times New Roman" panose="02020603050405020304" pitchFamily="18" charset="0"/>
                        </a:rPr>
                        <a:t>0.012</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0.952</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0.992</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0.071</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0.061</a:t>
                      </a:r>
                      <a:endParaRPr lang="en-IN">
                        <a:effectLst/>
                      </a:endParaRPr>
                    </a:p>
                  </a:txBody>
                  <a:tcPr marL="63500" marR="63500" marT="63500" marB="63500"/>
                </a:tc>
                <a:extLst>
                  <a:ext uri="{0D108BD9-81ED-4DB2-BD59-A6C34878D82A}">
                    <a16:rowId xmlns:a16="http://schemas.microsoft.com/office/drawing/2014/main" val="1386861559"/>
                  </a:ext>
                </a:extLst>
              </a:tr>
              <a:tr h="237798">
                <a:tc rowSpan="2">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Lena</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PSNR</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79.45</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48.41</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44.61</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62.32</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64.72</a:t>
                      </a:r>
                      <a:endParaRPr lang="en-IN">
                        <a:effectLst/>
                      </a:endParaRPr>
                    </a:p>
                  </a:txBody>
                  <a:tcPr marL="63500" marR="63500" marT="63500" marB="63500"/>
                </a:tc>
                <a:extLst>
                  <a:ext uri="{0D108BD9-81ED-4DB2-BD59-A6C34878D82A}">
                    <a16:rowId xmlns:a16="http://schemas.microsoft.com/office/drawing/2014/main" val="2296073188"/>
                  </a:ext>
                </a:extLst>
              </a:tr>
              <a:tr h="237798">
                <a:tc vMerge="1">
                  <a:txBody>
                    <a:bodyPr/>
                    <a:lstStyle/>
                    <a:p>
                      <a:endParaRPr lang="en-IN"/>
                    </a:p>
                  </a:txBody>
                  <a:tcPr/>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MSE</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0.021</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0.938</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0.999</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0.038</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0.02</a:t>
                      </a:r>
                      <a:endParaRPr lang="en-IN">
                        <a:effectLst/>
                      </a:endParaRPr>
                    </a:p>
                  </a:txBody>
                  <a:tcPr marL="63500" marR="63500" marT="63500" marB="63500"/>
                </a:tc>
                <a:extLst>
                  <a:ext uri="{0D108BD9-81ED-4DB2-BD59-A6C34878D82A}">
                    <a16:rowId xmlns:a16="http://schemas.microsoft.com/office/drawing/2014/main" val="452823364"/>
                  </a:ext>
                </a:extLst>
              </a:tr>
              <a:tr h="237798">
                <a:tc rowSpan="2">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Bell Pepper</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PSNR</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Times New Roman" panose="02020603050405020304" pitchFamily="18" charset="0"/>
                        </a:rPr>
                        <a:t>85.89</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48.31</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44.68</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63.19</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55.51</a:t>
                      </a:r>
                      <a:endParaRPr lang="en-IN">
                        <a:effectLst/>
                      </a:endParaRPr>
                    </a:p>
                  </a:txBody>
                  <a:tcPr marL="63500" marR="63500" marT="63500" marB="63500"/>
                </a:tc>
                <a:extLst>
                  <a:ext uri="{0D108BD9-81ED-4DB2-BD59-A6C34878D82A}">
                    <a16:rowId xmlns:a16="http://schemas.microsoft.com/office/drawing/2014/main" val="3392162400"/>
                  </a:ext>
                </a:extLst>
              </a:tr>
              <a:tr h="237798">
                <a:tc vMerge="1">
                  <a:txBody>
                    <a:bodyPr/>
                    <a:lstStyle/>
                    <a:p>
                      <a:endParaRPr lang="en-IN"/>
                    </a:p>
                  </a:txBody>
                  <a:tcPr/>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MSE</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0.112</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0.956</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0.9986</a:t>
                      </a:r>
                      <a:endParaRPr lang="en-IN">
                        <a:effectLst/>
                      </a:endParaRPr>
                    </a:p>
                  </a:txBody>
                  <a:tcPr marL="63500" marR="63500" marT="63500" marB="63500"/>
                </a:tc>
                <a:tc>
                  <a:txBody>
                    <a:bodyPr/>
                    <a:lstStyle/>
                    <a:p>
                      <a:pPr rtl="0" fontAlgn="t">
                        <a:spcBef>
                          <a:spcPts val="0"/>
                        </a:spcBef>
                        <a:spcAft>
                          <a:spcPts val="0"/>
                        </a:spcAft>
                      </a:pPr>
                      <a:r>
                        <a:rPr lang="en-IN" sz="1200" b="0" i="0" u="none" strike="noStrike">
                          <a:solidFill>
                            <a:srgbClr val="0D0D0D"/>
                          </a:solidFill>
                          <a:effectLst/>
                          <a:latin typeface="Times New Roman" panose="02020603050405020304" pitchFamily="18" charset="0"/>
                        </a:rPr>
                        <a:t>0.031</a:t>
                      </a:r>
                      <a:endParaRPr lang="en-IN">
                        <a:effectLst/>
                      </a:endParaRPr>
                    </a:p>
                  </a:txBody>
                  <a:tcPr marL="63500" marR="63500" marT="63500" marB="63500"/>
                </a:tc>
                <a:tc>
                  <a:txBody>
                    <a:bodyPr/>
                    <a:lstStyle/>
                    <a:p>
                      <a:pPr rtl="0" fontAlgn="t">
                        <a:spcBef>
                          <a:spcPts val="0"/>
                        </a:spcBef>
                        <a:spcAft>
                          <a:spcPts val="0"/>
                        </a:spcAft>
                      </a:pPr>
                      <a:r>
                        <a:rPr lang="en-IN" sz="1200" b="0" i="0" u="none" strike="noStrike" dirty="0">
                          <a:solidFill>
                            <a:srgbClr val="0D0D0D"/>
                          </a:solidFill>
                          <a:effectLst/>
                          <a:latin typeface="Times New Roman" panose="02020603050405020304" pitchFamily="18" charset="0"/>
                        </a:rPr>
                        <a:t>0.018</a:t>
                      </a:r>
                      <a:endParaRPr lang="en-IN" dirty="0">
                        <a:effectLst/>
                      </a:endParaRPr>
                    </a:p>
                  </a:txBody>
                  <a:tcPr marL="63500" marR="63500" marT="63500" marB="63500"/>
                </a:tc>
                <a:extLst>
                  <a:ext uri="{0D108BD9-81ED-4DB2-BD59-A6C34878D82A}">
                    <a16:rowId xmlns:a16="http://schemas.microsoft.com/office/drawing/2014/main" val="2434885991"/>
                  </a:ext>
                </a:extLst>
              </a:tr>
            </a:tbl>
          </a:graphicData>
        </a:graphic>
      </p:graphicFrame>
    </p:spTree>
    <p:extLst>
      <p:ext uri="{BB962C8B-B14F-4D97-AF65-F5344CB8AC3E}">
        <p14:creationId xmlns:p14="http://schemas.microsoft.com/office/powerpoint/2010/main" val="5733969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239;g2c6b6f24f1f_0_45"/>
          <p:cNvSpPr txBox="1">
            <a:spLocks noGrp="1"/>
          </p:cNvSpPr>
          <p:nvPr>
            <p:ph type="title"/>
          </p:nvPr>
        </p:nvSpPr>
        <p:spPr>
          <a:xfrm>
            <a:off x="457200" y="112652"/>
            <a:ext cx="8229600" cy="857400"/>
          </a:xfrm>
          <a:prstGeom prst="rect">
            <a:avLst/>
          </a:prstGeom>
        </p:spPr>
        <p:txBody>
          <a:bodyPr/>
          <a:lstStyle>
            <a:lvl1pPr>
              <a:defRPr sz="3600"/>
            </a:lvl1pPr>
          </a:lstStyle>
          <a:p>
            <a:r>
              <a:rPr dirty="0"/>
              <a:t>Experiment</a:t>
            </a:r>
            <a:r>
              <a:rPr lang="en-US" dirty="0"/>
              <a:t> Results</a:t>
            </a:r>
            <a:endParaRPr dirty="0"/>
          </a:p>
        </p:txBody>
      </p:sp>
      <p:sp>
        <p:nvSpPr>
          <p:cNvPr id="178" name="Google Shape;240;g2c6b6f24f1f_0_45"/>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3" name="Picture 2" descr="IMG_256">
            <a:extLst>
              <a:ext uri="{FF2B5EF4-FFF2-40B4-BE49-F238E27FC236}">
                <a16:creationId xmlns:a16="http://schemas.microsoft.com/office/drawing/2014/main" id="{3A2D3FEF-728E-59B0-213A-F250B51D5F37}"/>
              </a:ext>
            </a:extLst>
          </p:cNvPr>
          <p:cNvPicPr>
            <a:picLocks noChangeAspect="1"/>
          </p:cNvPicPr>
          <p:nvPr/>
        </p:nvPicPr>
        <p:blipFill>
          <a:blip r:embed="rId2"/>
          <a:stretch>
            <a:fillRect/>
          </a:stretch>
        </p:blipFill>
        <p:spPr>
          <a:xfrm>
            <a:off x="509586" y="1213318"/>
            <a:ext cx="3626698" cy="2716863"/>
          </a:xfrm>
          <a:prstGeom prst="rect">
            <a:avLst/>
          </a:prstGeom>
          <a:noFill/>
          <a:ln w="9525">
            <a:noFill/>
          </a:ln>
        </p:spPr>
      </p:pic>
      <p:pic>
        <p:nvPicPr>
          <p:cNvPr id="4" name="Picture 3" descr="IMG_256">
            <a:extLst>
              <a:ext uri="{FF2B5EF4-FFF2-40B4-BE49-F238E27FC236}">
                <a16:creationId xmlns:a16="http://schemas.microsoft.com/office/drawing/2014/main" id="{0FE3B2D1-0EE0-8C2B-A3F7-C5F53FE9E62E}"/>
              </a:ext>
            </a:extLst>
          </p:cNvPr>
          <p:cNvPicPr>
            <a:picLocks noChangeAspect="1"/>
          </p:cNvPicPr>
          <p:nvPr/>
        </p:nvPicPr>
        <p:blipFill>
          <a:blip r:embed="rId3"/>
          <a:stretch>
            <a:fillRect/>
          </a:stretch>
        </p:blipFill>
        <p:spPr>
          <a:xfrm>
            <a:off x="4907757" y="1213318"/>
            <a:ext cx="3624965" cy="2716863"/>
          </a:xfrm>
          <a:prstGeom prst="rect">
            <a:avLst/>
          </a:prstGeom>
          <a:noFill/>
          <a:ln w="9525">
            <a:noFill/>
          </a:ln>
        </p:spPr>
      </p:pic>
    </p:spTree>
    <p:extLst>
      <p:ext uri="{BB962C8B-B14F-4D97-AF65-F5344CB8AC3E}">
        <p14:creationId xmlns:p14="http://schemas.microsoft.com/office/powerpoint/2010/main" val="36543837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239;g2c6b6f24f1f_0_45"/>
          <p:cNvSpPr txBox="1">
            <a:spLocks noGrp="1"/>
          </p:cNvSpPr>
          <p:nvPr>
            <p:ph type="title"/>
          </p:nvPr>
        </p:nvSpPr>
        <p:spPr>
          <a:xfrm>
            <a:off x="457200" y="112652"/>
            <a:ext cx="8229600" cy="857400"/>
          </a:xfrm>
          <a:prstGeom prst="rect">
            <a:avLst/>
          </a:prstGeom>
        </p:spPr>
        <p:txBody>
          <a:bodyPr/>
          <a:lstStyle>
            <a:lvl1pPr>
              <a:defRPr sz="3600"/>
            </a:lvl1pPr>
          </a:lstStyle>
          <a:p>
            <a:r>
              <a:rPr dirty="0"/>
              <a:t>Experiment</a:t>
            </a:r>
            <a:r>
              <a:rPr lang="en-US" dirty="0"/>
              <a:t> Results</a:t>
            </a:r>
            <a:endParaRPr dirty="0"/>
          </a:p>
        </p:txBody>
      </p:sp>
      <p:sp>
        <p:nvSpPr>
          <p:cNvPr id="178" name="Google Shape;240;g2c6b6f24f1f_0_45"/>
          <p:cNvSpPr txBox="1">
            <a:spLocks noGrp="1"/>
          </p:cNvSpPr>
          <p:nvPr>
            <p:ph type="sldNum" sz="quarter" idx="4294967295"/>
          </p:nvPr>
        </p:nvSpPr>
        <p:spPr>
          <a:xfrm>
            <a:off x="8425566" y="4778754"/>
            <a:ext cx="261234" cy="2509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5" name="TextBox 4">
            <a:extLst>
              <a:ext uri="{FF2B5EF4-FFF2-40B4-BE49-F238E27FC236}">
                <a16:creationId xmlns:a16="http://schemas.microsoft.com/office/drawing/2014/main" id="{7E3B2245-11C7-3ADD-7E83-D904C148F43A}"/>
              </a:ext>
            </a:extLst>
          </p:cNvPr>
          <p:cNvSpPr txBox="1"/>
          <p:nvPr/>
        </p:nvSpPr>
        <p:spPr>
          <a:xfrm>
            <a:off x="678180" y="1064940"/>
            <a:ext cx="7429500" cy="3539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rtl="0">
              <a:spcBef>
                <a:spcPts val="1500"/>
              </a:spcBef>
              <a:spcAft>
                <a:spcPts val="0"/>
              </a:spcAft>
            </a:pPr>
            <a:r>
              <a:rPr lang="en-US" dirty="0">
                <a:solidFill>
                  <a:srgbClr val="0D0D0D"/>
                </a:solidFill>
                <a:latin typeface="Bookman Old Style" panose="02050604050505020204" pitchFamily="18" charset="0"/>
              </a:rPr>
              <a:t>T</a:t>
            </a:r>
            <a:r>
              <a:rPr lang="en-US" sz="1400" b="0" i="0" u="none" strike="noStrike" dirty="0">
                <a:solidFill>
                  <a:srgbClr val="0D0D0D"/>
                </a:solidFill>
                <a:effectLst/>
                <a:latin typeface="Bookman Old Style" panose="02050604050505020204" pitchFamily="18" charset="0"/>
              </a:rPr>
              <a:t>he Proposed Method consistently outperforms the other methods across all images, achieving the highest PSNR values and the lowest MSE values(closer to zero) . This indicates that the Proposed Method provides better reconstruction quality and fidelity compared to Method-1, Method-2, Method-3, and Method-4.(Here Method-1 is LSB steganography, Method-2 is modified LSB substitution, Method-3 is adjacent pixel value differencing and LSB substitution technique, Method-4 is Inverted LSB image steganography using an adaptive pattern to improve imperceptibility) .</a:t>
            </a:r>
            <a:endParaRPr lang="en-US" b="0" dirty="0">
              <a:effectLst/>
              <a:latin typeface="Bookman Old Style" panose="02050604050505020204" pitchFamily="18" charset="0"/>
            </a:endParaRPr>
          </a:p>
          <a:p>
            <a:pPr algn="just" rtl="0">
              <a:spcBef>
                <a:spcPts val="0"/>
              </a:spcBef>
              <a:spcAft>
                <a:spcPts val="0"/>
              </a:spcAft>
            </a:pPr>
            <a:r>
              <a:rPr lang="en-US" sz="1400" b="0" i="0" u="none" strike="noStrike" dirty="0">
                <a:solidFill>
                  <a:srgbClr val="0D0D0D"/>
                </a:solidFill>
                <a:effectLst/>
                <a:latin typeface="Bookman Old Style" panose="02050604050505020204" pitchFamily="18" charset="0"/>
              </a:rPr>
              <a:t>The higher PSNR values imply that the Proposed Method preserves more signal information and produces less distortion compared to the other methods. Similarly, the lower MSE values indicate that the Proposed Method results in smaller errors between the original and reconstructed images.</a:t>
            </a:r>
            <a:endParaRPr lang="en-US" b="0" dirty="0">
              <a:effectLst/>
              <a:latin typeface="Bookman Old Style" panose="02050604050505020204" pitchFamily="18" charset="0"/>
            </a:endParaRPr>
          </a:p>
          <a:p>
            <a:pPr algn="just" rtl="0">
              <a:spcBef>
                <a:spcPts val="0"/>
              </a:spcBef>
              <a:spcAft>
                <a:spcPts val="0"/>
              </a:spcAft>
            </a:pPr>
            <a:r>
              <a:rPr lang="en-US" sz="1400" b="0" i="0" u="none" strike="noStrike" dirty="0">
                <a:solidFill>
                  <a:srgbClr val="0D0D0D"/>
                </a:solidFill>
                <a:effectLst/>
                <a:latin typeface="Bookman Old Style" panose="02050604050505020204" pitchFamily="18" charset="0"/>
              </a:rPr>
              <a:t>Therefore, based on the provided data, the Proposed Method can be considered the best-performing approach for image reconstruction among the compared methods.</a:t>
            </a:r>
            <a:endParaRPr lang="en-US" b="0" dirty="0">
              <a:effectLst/>
              <a:latin typeface="Bookman Old Style" panose="02050604050505020204" pitchFamily="18" charset="0"/>
            </a:endParaRPr>
          </a:p>
          <a:p>
            <a:pPr algn="just"/>
            <a:br>
              <a:rPr lang="en-US" dirty="0">
                <a:latin typeface="Bookman Old Style" panose="02050604050505020204" pitchFamily="18" charset="0"/>
              </a:rPr>
            </a:br>
            <a:endParaRPr lang="en-IN" dirty="0">
              <a:latin typeface="Bookman Old Style" panose="02050604050505020204" pitchFamily="18" charset="0"/>
            </a:endParaRPr>
          </a:p>
        </p:txBody>
      </p:sp>
    </p:spTree>
    <p:extLst>
      <p:ext uri="{BB962C8B-B14F-4D97-AF65-F5344CB8AC3E}">
        <p14:creationId xmlns:p14="http://schemas.microsoft.com/office/powerpoint/2010/main" val="102227543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Google Shape;251;g22b15f14767_2_60"/>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183" name="Google Shape;247;g22b15f14767_2_60"/>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184" name="Google Shape;249;g22b15f14767_2_60"/>
          <p:cNvSpPr txBox="1">
            <a:spLocks noGrp="1"/>
          </p:cNvSpPr>
          <p:nvPr>
            <p:ph type="title"/>
          </p:nvPr>
        </p:nvSpPr>
        <p:spPr>
          <a:xfrm>
            <a:off x="950116" y="102332"/>
            <a:ext cx="6117438" cy="627327"/>
          </a:xfrm>
          <a:prstGeom prst="rect">
            <a:avLst/>
          </a:prstGeom>
        </p:spPr>
        <p:txBody>
          <a:bodyPr>
            <a:normAutofit fontScale="90000"/>
          </a:bodyPr>
          <a:lstStyle>
            <a:lvl1pPr>
              <a:defRPr sz="3600">
                <a:latin typeface="Bookman Old Style"/>
                <a:ea typeface="Bookman Old Style"/>
                <a:cs typeface="Bookman Old Style"/>
                <a:sym typeface="Bookman Old Style"/>
              </a:defRPr>
            </a:lvl1pPr>
          </a:lstStyle>
          <a:p>
            <a:r>
              <a:t>Finding </a:t>
            </a:r>
          </a:p>
        </p:txBody>
      </p:sp>
      <p:sp>
        <p:nvSpPr>
          <p:cNvPr id="185" name="Google Shape;252;g22b15f14767_2_60"/>
          <p:cNvSpPr txBox="1"/>
          <p:nvPr/>
        </p:nvSpPr>
        <p:spPr>
          <a:xfrm>
            <a:off x="574362" y="1096055"/>
            <a:ext cx="7811921" cy="2529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just">
              <a:defRPr>
                <a:solidFill>
                  <a:srgbClr val="0D0D0D"/>
                </a:solidFill>
                <a:latin typeface="Bookman Old Style"/>
                <a:ea typeface="Bookman Old Style"/>
                <a:cs typeface="Bookman Old Style"/>
                <a:sym typeface="Bookman Old Style"/>
              </a:defRPr>
            </a:lvl1pPr>
          </a:lstStyle>
          <a:p>
            <a:r>
              <a:rPr dirty="0"/>
              <a:t>The project's proposed method integrates a threefold encryption system with key storage and LSB steganography, aiming to fortify data transmission security comprehensively. By utilizing Blowfish, RSA, and AES encryption algorithms, the system ensures robust protection against various cyber threats. Unlike some existing methods that focus solely on steganography or encryption, the proposed approach combines both techniques, resulting in a more comprehensive security framework. This ensures that data remains secure not only during transmission but also when stored and accessed. While existing steganographic methods focus on minimizing detection risk and improving imperceptibility, the project's integration of LSB steganography with encrypted key embedding offers enhanced security. By concealing encrypted key strings within cover images, the system ensures data confidentiality while maintaining a low risk of detection.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Google Shape;261;g2566041b045_2_16"/>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188" name="Google Shape;257;g2566041b045_2_16"/>
          <p:cNvSpPr txBox="1">
            <a:spLocks noGrp="1"/>
          </p:cNvSpPr>
          <p:nvPr>
            <p:ph type="sldNum" sz="quarter" idx="4294967295"/>
          </p:nvPr>
        </p:nvSpPr>
        <p:spPr>
          <a:xfrm>
            <a:off x="8425566" y="4778754"/>
            <a:ext cx="261234"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189" name="Google Shape;259;g2566041b045_2_16"/>
          <p:cNvSpPr txBox="1">
            <a:spLocks noGrp="1"/>
          </p:cNvSpPr>
          <p:nvPr>
            <p:ph type="title"/>
          </p:nvPr>
        </p:nvSpPr>
        <p:spPr>
          <a:xfrm>
            <a:off x="1222935" y="343396"/>
            <a:ext cx="6117438" cy="627327"/>
          </a:xfrm>
          <a:prstGeom prst="rect">
            <a:avLst/>
          </a:prstGeom>
        </p:spPr>
        <p:txBody>
          <a:bodyPr>
            <a:normAutofit fontScale="90000"/>
          </a:bodyPr>
          <a:lstStyle/>
          <a:p>
            <a:pPr defTabSz="466344">
              <a:defRPr sz="1800">
                <a:latin typeface="Bookman Old Style"/>
                <a:ea typeface="Bookman Old Style"/>
                <a:cs typeface="Bookman Old Style"/>
                <a:sym typeface="Bookman Old Style"/>
              </a:defRPr>
            </a:pPr>
            <a:r>
              <a:rPr b="1" dirty="0"/>
              <a:t>Justification</a:t>
            </a:r>
            <a:r>
              <a:rPr dirty="0"/>
              <a:t> </a:t>
            </a:r>
            <a:br>
              <a:rPr dirty="0"/>
            </a:br>
            <a:endParaRPr dirty="0"/>
          </a:p>
        </p:txBody>
      </p:sp>
      <p:sp>
        <p:nvSpPr>
          <p:cNvPr id="190" name="Google Shape;262;g2566041b045_2_16"/>
          <p:cNvSpPr txBox="1"/>
          <p:nvPr/>
        </p:nvSpPr>
        <p:spPr>
          <a:xfrm>
            <a:off x="287232" y="2016212"/>
            <a:ext cx="8163953" cy="294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marL="457200" indent="-317500" algn="just">
              <a:lnSpc>
                <a:spcPct val="115000"/>
              </a:lnSpc>
              <a:buClr>
                <a:srgbClr val="000000"/>
              </a:buClr>
              <a:buSzPts val="1400"/>
              <a:buFont typeface="Bookman Old Style"/>
              <a:buChar char="•"/>
              <a:defRPr b="1">
                <a:latin typeface="Bookman Old Style"/>
                <a:ea typeface="Bookman Old Style"/>
                <a:cs typeface="Bookman Old Style"/>
                <a:sym typeface="Bookman Old Style"/>
              </a:defRPr>
            </a:lvl1pPr>
          </a:lstStyle>
          <a:p>
            <a:r>
              <a:t>Parameter Formulas:</a:t>
            </a:r>
          </a:p>
        </p:txBody>
      </p:sp>
      <p:sp>
        <p:nvSpPr>
          <p:cNvPr id="191" name="Google Shape;263;g2566041b045_2_16"/>
          <p:cNvSpPr txBox="1"/>
          <p:nvPr/>
        </p:nvSpPr>
        <p:spPr>
          <a:xfrm>
            <a:off x="554545" y="730666"/>
            <a:ext cx="7629329" cy="1310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just">
              <a:defRPr b="1">
                <a:solidFill>
                  <a:srgbClr val="0D0D0D"/>
                </a:solidFill>
                <a:latin typeface="Bookman Old Style"/>
                <a:ea typeface="Bookman Old Style"/>
                <a:cs typeface="Bookman Old Style"/>
                <a:sym typeface="Bookman Old Style"/>
              </a:defRPr>
            </a:pPr>
            <a:r>
              <a:rPr dirty="0"/>
              <a:t>Parameters Improved by the Proposed Method</a:t>
            </a:r>
            <a:r>
              <a:rPr b="0" dirty="0"/>
              <a:t>:</a:t>
            </a:r>
          </a:p>
          <a:p>
            <a:pPr indent="-88900" algn="just">
              <a:buClr>
                <a:srgbClr val="000000"/>
              </a:buClr>
              <a:buSzPts val="1400"/>
              <a:buFont typeface="Arial"/>
              <a:buChar char="•"/>
              <a:defRPr>
                <a:solidFill>
                  <a:srgbClr val="0D0D0D"/>
                </a:solidFill>
                <a:latin typeface="Bookman Old Style"/>
                <a:ea typeface="Bookman Old Style"/>
                <a:cs typeface="Bookman Old Style"/>
                <a:sym typeface="Bookman Old Style"/>
              </a:defRPr>
            </a:pPr>
            <a:r>
              <a:rPr dirty="0"/>
              <a:t>Image Quality: The proposed method aims to enhance image quality by minimizing distortion introduced during encryption and decryption processes.</a:t>
            </a:r>
          </a:p>
          <a:p>
            <a:pPr indent="-88900" algn="just">
              <a:buClr>
                <a:srgbClr val="000000"/>
              </a:buClr>
              <a:buSzPts val="1400"/>
              <a:buFont typeface="Arial"/>
              <a:buChar char="•"/>
              <a:defRPr>
                <a:solidFill>
                  <a:srgbClr val="0D0D0D"/>
                </a:solidFill>
                <a:latin typeface="Bookman Old Style"/>
                <a:ea typeface="Bookman Old Style"/>
                <a:cs typeface="Bookman Old Style"/>
                <a:sym typeface="Bookman Old Style"/>
              </a:defRPr>
            </a:pPr>
            <a:r>
              <a:rPr dirty="0"/>
              <a:t>Security: The method focuses on improving security by employing multiple encryption layers and steganography techniques to protect the image data from unauthorized access.</a:t>
            </a:r>
          </a:p>
        </p:txBody>
      </p:sp>
      <p:pic>
        <p:nvPicPr>
          <p:cNvPr id="192" name="Google Shape;264;g2566041b045_2_16" descr="Google Shape;264;g2566041b045_2_16"/>
          <p:cNvPicPr>
            <a:picLocks noChangeAspect="1"/>
          </p:cNvPicPr>
          <p:nvPr/>
        </p:nvPicPr>
        <p:blipFill>
          <a:blip r:embed="rId2"/>
          <a:stretch>
            <a:fillRect/>
          </a:stretch>
        </p:blipFill>
        <p:spPr>
          <a:xfrm>
            <a:off x="309716" y="2340143"/>
            <a:ext cx="3698155" cy="904926"/>
          </a:xfrm>
          <a:prstGeom prst="rect">
            <a:avLst/>
          </a:prstGeom>
          <a:ln w="12700">
            <a:miter lim="400000"/>
          </a:ln>
        </p:spPr>
      </p:pic>
      <p:pic>
        <p:nvPicPr>
          <p:cNvPr id="193" name="Google Shape;265;g2566041b045_2_16" descr="Google Shape;265;g2566041b045_2_16"/>
          <p:cNvPicPr>
            <a:picLocks noChangeAspect="1"/>
          </p:cNvPicPr>
          <p:nvPr/>
        </p:nvPicPr>
        <p:blipFill>
          <a:blip r:embed="rId3"/>
          <a:stretch>
            <a:fillRect/>
          </a:stretch>
        </p:blipFill>
        <p:spPr>
          <a:xfrm>
            <a:off x="4483508" y="2357950"/>
            <a:ext cx="3288894" cy="904929"/>
          </a:xfrm>
          <a:prstGeom prst="rect">
            <a:avLst/>
          </a:prstGeom>
          <a:ln w="12700">
            <a:miter lim="400000"/>
          </a:ln>
        </p:spPr>
      </p:pic>
      <p:sp>
        <p:nvSpPr>
          <p:cNvPr id="194" name="Google Shape;266;g2566041b045_2_16"/>
          <p:cNvSpPr txBox="1"/>
          <p:nvPr/>
        </p:nvSpPr>
        <p:spPr>
          <a:xfrm>
            <a:off x="355439" y="3528952"/>
            <a:ext cx="8433122" cy="1310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indent="-88900">
              <a:buClr>
                <a:srgbClr val="000000"/>
              </a:buClr>
              <a:buSzPts val="1400"/>
              <a:buAutoNum type="arabicPeriod"/>
              <a:defRPr>
                <a:solidFill>
                  <a:srgbClr val="0D0D0D"/>
                </a:solidFill>
                <a:latin typeface="Bookman Old Style"/>
                <a:ea typeface="Bookman Old Style"/>
                <a:cs typeface="Bookman Old Style"/>
                <a:sym typeface="Bookman Old Style"/>
              </a:defRPr>
            </a:pPr>
            <a:r>
              <a:t>Enhanced encryption with multiple layers (Blowfish, RSA, AES) reduces data corruption risk.</a:t>
            </a:r>
          </a:p>
          <a:p>
            <a:pPr indent="-88900">
              <a:buClr>
                <a:srgbClr val="000000"/>
              </a:buClr>
              <a:buSzPts val="1400"/>
              <a:buAutoNum type="arabicPeriod"/>
              <a:defRPr>
                <a:solidFill>
                  <a:srgbClr val="0D0D0D"/>
                </a:solidFill>
                <a:latin typeface="Bookman Old Style"/>
                <a:ea typeface="Bookman Old Style"/>
                <a:cs typeface="Bookman Old Style"/>
                <a:sym typeface="Bookman Old Style"/>
              </a:defRPr>
            </a:pPr>
            <a:r>
              <a:t>LSB steganography conceals data within images, bolstering security without compromising quality.</a:t>
            </a:r>
          </a:p>
          <a:p>
            <a:pPr indent="-88900">
              <a:buClr>
                <a:srgbClr val="000000"/>
              </a:buClr>
              <a:buSzPts val="1400"/>
              <a:buAutoNum type="arabicPeriod"/>
              <a:defRPr>
                <a:solidFill>
                  <a:srgbClr val="0D0D0D"/>
                </a:solidFill>
                <a:latin typeface="Bookman Old Style"/>
                <a:ea typeface="Bookman Old Style"/>
                <a:cs typeface="Bookman Old Style"/>
                <a:sym typeface="Bookman Old Style"/>
              </a:defRPr>
            </a:pPr>
            <a:r>
              <a:t>Secure key management, including encryption and storage, mitigates key compromise risks.</a:t>
            </a:r>
          </a:p>
          <a:p>
            <a:pPr indent="-88900">
              <a:buClr>
                <a:srgbClr val="000000"/>
              </a:buClr>
              <a:buSzPts val="1400"/>
              <a:buAutoNum type="arabicPeriod"/>
              <a:defRPr>
                <a:solidFill>
                  <a:srgbClr val="0D0D0D"/>
                </a:solidFill>
                <a:latin typeface="Bookman Old Style"/>
                <a:ea typeface="Bookman Old Style"/>
                <a:cs typeface="Bookman Old Style"/>
                <a:sym typeface="Bookman Old Style"/>
              </a:defRPr>
            </a:pPr>
            <a:r>
              <a:t>A comprehensive approach addressing encryption and steganography ensures heightened image security, reflected in improved PSNR and MSE values.</a:t>
            </a:r>
          </a:p>
        </p:txBody>
      </p:sp>
      <p:sp>
        <p:nvSpPr>
          <p:cNvPr id="195" name="Google Shape;267;g2566041b045_2_16"/>
          <p:cNvSpPr txBox="1"/>
          <p:nvPr/>
        </p:nvSpPr>
        <p:spPr>
          <a:xfrm>
            <a:off x="355441" y="3089424"/>
            <a:ext cx="4480551" cy="497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br/>
            <a:r>
              <a:rPr b="1">
                <a:solidFill>
                  <a:srgbClr val="0D0D0D"/>
                </a:solidFill>
                <a:latin typeface="Bookman Old Style"/>
                <a:ea typeface="Bookman Old Style"/>
                <a:cs typeface="Bookman Old Style"/>
                <a:sym typeface="Bookman Old Style"/>
              </a:rPr>
              <a:t>Improved parameter values result from:</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Google Shape;83;p1"/>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84" name="Google Shape;78;p1"/>
          <p:cNvSpPr txBox="1">
            <a:spLocks noGrp="1"/>
          </p:cNvSpPr>
          <p:nvPr>
            <p:ph type="sldNum" sz="quarter" idx="4294967295"/>
          </p:nvPr>
        </p:nvSpPr>
        <p:spPr>
          <a:xfrm>
            <a:off x="8485544" y="4768289"/>
            <a:ext cx="201256" cy="2718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Bookman Old Style"/>
                <a:ea typeface="Bookman Old Style"/>
                <a:cs typeface="Bookman Old Style"/>
                <a:sym typeface="Bookman Old Style"/>
              </a:defRPr>
            </a:lvl1pPr>
          </a:lstStyle>
          <a:p>
            <a:fld id="{86CB4B4D-7CA3-9044-876B-883B54F8677D}" type="slidenum">
              <a:t>3</a:t>
            </a:fld>
            <a:endParaRPr/>
          </a:p>
        </p:txBody>
      </p:sp>
      <p:sp>
        <p:nvSpPr>
          <p:cNvPr id="85" name="Google Shape;80;p1"/>
          <p:cNvSpPr txBox="1">
            <a:spLocks noGrp="1"/>
          </p:cNvSpPr>
          <p:nvPr>
            <p:ph type="title"/>
          </p:nvPr>
        </p:nvSpPr>
        <p:spPr>
          <a:xfrm>
            <a:off x="764378" y="214309"/>
            <a:ext cx="6117439" cy="627327"/>
          </a:xfrm>
          <a:prstGeom prst="rect">
            <a:avLst/>
          </a:prstGeom>
        </p:spPr>
        <p:txBody>
          <a:bodyPr>
            <a:normAutofit fontScale="90000"/>
          </a:bodyPr>
          <a:lstStyle>
            <a:lvl1pPr>
              <a:defRPr sz="3600">
                <a:latin typeface="Bookman Old Style"/>
                <a:ea typeface="Bookman Old Style"/>
                <a:cs typeface="Bookman Old Style"/>
                <a:sym typeface="Bookman Old Style"/>
              </a:defRPr>
            </a:lvl1pPr>
          </a:lstStyle>
          <a:p>
            <a:r>
              <a:t>Problem Statement</a:t>
            </a:r>
          </a:p>
        </p:txBody>
      </p:sp>
      <p:sp>
        <p:nvSpPr>
          <p:cNvPr id="86" name="Google Shape;81;p1"/>
          <p:cNvSpPr txBox="1"/>
          <p:nvPr/>
        </p:nvSpPr>
        <p:spPr>
          <a:xfrm>
            <a:off x="535708" y="927576"/>
            <a:ext cx="8105365" cy="3342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just">
              <a:defRPr>
                <a:solidFill>
                  <a:srgbClr val="374151"/>
                </a:solidFill>
                <a:latin typeface="Bookman Old Style"/>
                <a:ea typeface="Bookman Old Style"/>
                <a:cs typeface="Bookman Old Style"/>
                <a:sym typeface="Bookman Old Style"/>
              </a:defRPr>
            </a:pPr>
            <a:r>
              <a:t>In the contemporary digital landscape, the escalating threat of malicious attacks underscores the need for robust information security. As online services proliferate, safeguarding data becomes increasingly crucial. While encryption has evolved to counter cryptanalysis, encrypted data remains a target. Threefold Security addresses this challenge through hybrid encryption and advanced steganography, providing a triple-layered defense by concealing cryptographic keys.</a:t>
            </a:r>
          </a:p>
          <a:p>
            <a:pPr algn="just">
              <a:defRPr b="1">
                <a:solidFill>
                  <a:srgbClr val="374151"/>
                </a:solidFill>
                <a:latin typeface="Bookman Old Style"/>
                <a:ea typeface="Bookman Old Style"/>
                <a:cs typeface="Bookman Old Style"/>
                <a:sym typeface="Bookman Old Style"/>
              </a:defRPr>
            </a:pPr>
            <a:r>
              <a:t>Existing system</a:t>
            </a:r>
            <a:r>
              <a:rPr b="0"/>
              <a:t> : The Novel Steganography Technique using Least Significant Bit (LSB) Substitution involves hiding information in digital images by subtly altering the least significant bits of pixel colour values. This method aims for imperceptibility and may introduce innovative adaptations to enhance security or overall performance compared to traditional LSB methods. Key considerations include the balance between security and payload capacity, along with the method's robustness against potential attacks. </a:t>
            </a:r>
            <a:r>
              <a:t>Disadvantages</a:t>
            </a:r>
            <a:r>
              <a:rPr b="0"/>
              <a:t> </a:t>
            </a:r>
          </a:p>
          <a:p>
            <a:pPr algn="just">
              <a:defRPr>
                <a:solidFill>
                  <a:srgbClr val="374151"/>
                </a:solidFill>
                <a:latin typeface="Bookman Old Style"/>
                <a:ea typeface="Bookman Old Style"/>
                <a:cs typeface="Bookman Old Style"/>
                <a:sym typeface="Bookman Old Style"/>
              </a:defRPr>
            </a:pPr>
            <a:r>
              <a:t>- Limited payload capacity. </a:t>
            </a:r>
          </a:p>
          <a:p>
            <a:pPr algn="just">
              <a:defRPr>
                <a:solidFill>
                  <a:srgbClr val="374151"/>
                </a:solidFill>
                <a:latin typeface="Bookman Old Style"/>
                <a:ea typeface="Bookman Old Style"/>
                <a:cs typeface="Bookman Old Style"/>
                <a:sym typeface="Bookman Old Style"/>
              </a:defRPr>
            </a:pPr>
            <a:r>
              <a:t>- Susceptible to statistical analysis. </a:t>
            </a:r>
          </a:p>
          <a:p>
            <a:pPr algn="just">
              <a:defRPr>
                <a:solidFill>
                  <a:srgbClr val="374151"/>
                </a:solidFill>
                <a:latin typeface="Bookman Old Style"/>
                <a:ea typeface="Bookman Old Style"/>
                <a:cs typeface="Bookman Old Style"/>
                <a:sym typeface="Bookman Old Style"/>
              </a:defRPr>
            </a:pPr>
            <a:r>
              <a:t>- Lower security compared to encryption-based methods.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Google Shape;93;g22b15f14767_2_99"/>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89" name="Google Shape;88;g22b15f14767_2_99"/>
          <p:cNvSpPr txBox="1">
            <a:spLocks noGrp="1"/>
          </p:cNvSpPr>
          <p:nvPr>
            <p:ph type="sldNum" sz="quarter" idx="4294967295"/>
          </p:nvPr>
        </p:nvSpPr>
        <p:spPr>
          <a:xfrm>
            <a:off x="8485544" y="4768289"/>
            <a:ext cx="201256" cy="2718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Bookman Old Style"/>
                <a:ea typeface="Bookman Old Style"/>
                <a:cs typeface="Bookman Old Style"/>
                <a:sym typeface="Bookman Old Style"/>
              </a:defRPr>
            </a:lvl1pPr>
          </a:lstStyle>
          <a:p>
            <a:fld id="{86CB4B4D-7CA3-9044-876B-883B54F8677D}" type="slidenum">
              <a:t>4</a:t>
            </a:fld>
            <a:endParaRPr/>
          </a:p>
        </p:txBody>
      </p:sp>
      <p:sp>
        <p:nvSpPr>
          <p:cNvPr id="90" name="Google Shape;90;g22b15f14767_2_99"/>
          <p:cNvSpPr txBox="1">
            <a:spLocks noGrp="1"/>
          </p:cNvSpPr>
          <p:nvPr>
            <p:ph type="title"/>
          </p:nvPr>
        </p:nvSpPr>
        <p:spPr>
          <a:xfrm>
            <a:off x="1000121" y="250028"/>
            <a:ext cx="6117439" cy="627327"/>
          </a:xfrm>
          <a:prstGeom prst="rect">
            <a:avLst/>
          </a:prstGeom>
        </p:spPr>
        <p:txBody>
          <a:bodyPr/>
          <a:lstStyle>
            <a:lvl1pPr>
              <a:defRPr sz="2800">
                <a:latin typeface="Bookman Old Style"/>
                <a:ea typeface="Bookman Old Style"/>
                <a:cs typeface="Bookman Old Style"/>
                <a:sym typeface="Bookman Old Style"/>
              </a:defRPr>
            </a:lvl1pPr>
          </a:lstStyle>
          <a:p>
            <a:r>
              <a:t>Problem Statement Illustration</a:t>
            </a:r>
          </a:p>
        </p:txBody>
      </p:sp>
      <p:sp>
        <p:nvSpPr>
          <p:cNvPr id="91" name="Google Shape;91;g22b15f14767_2_99"/>
          <p:cNvSpPr txBox="1"/>
          <p:nvPr/>
        </p:nvSpPr>
        <p:spPr>
          <a:xfrm>
            <a:off x="535708" y="927576"/>
            <a:ext cx="8105365" cy="3479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just">
              <a:lnSpc>
                <a:spcPct val="115000"/>
              </a:lnSpc>
              <a:defRPr>
                <a:solidFill>
                  <a:srgbClr val="374151"/>
                </a:solidFill>
                <a:latin typeface="Bookman Old Style"/>
                <a:ea typeface="Bookman Old Style"/>
                <a:cs typeface="Bookman Old Style"/>
                <a:sym typeface="Bookman Old Style"/>
              </a:defRPr>
            </a:pPr>
            <a:r>
              <a:t>Alice, a data security analyst, is tasked with securely transmitting sensitive information online. Concerned about vulnerabilities in the existing LSB Substitution Steganography Technique, she seeks an advanced solution for enhanced security while maintaining imperceptibility. In the current system, she encrypts her data and hides it within the least significant bits using LSB Substitution. However, this method faces challenges such as limited payload capacity and susceptibility to statistical analysis.</a:t>
            </a:r>
          </a:p>
          <a:p>
            <a:pPr algn="just">
              <a:lnSpc>
                <a:spcPct val="115000"/>
              </a:lnSpc>
              <a:spcBef>
                <a:spcPts val="1500"/>
              </a:spcBef>
              <a:defRPr>
                <a:solidFill>
                  <a:srgbClr val="374151"/>
                </a:solidFill>
                <a:latin typeface="Bookman Old Style"/>
                <a:ea typeface="Bookman Old Style"/>
                <a:cs typeface="Bookman Old Style"/>
                <a:sym typeface="Bookman Old Style"/>
              </a:defRPr>
            </a:pPr>
            <a:r>
              <a:t>The proposed Threefold Security approach introduces key improvements:</a:t>
            </a:r>
          </a:p>
          <a:p>
            <a:pPr marL="457200" indent="-317500" algn="just">
              <a:lnSpc>
                <a:spcPct val="115000"/>
              </a:lnSpc>
              <a:spcBef>
                <a:spcPts val="1500"/>
              </a:spcBef>
              <a:buClr>
                <a:srgbClr val="374151"/>
              </a:buClr>
              <a:buSzPts val="1400"/>
              <a:buFont typeface="Bookman Old Style"/>
              <a:buChar char="●"/>
              <a:defRPr b="1">
                <a:solidFill>
                  <a:srgbClr val="374151"/>
                </a:solidFill>
                <a:latin typeface="Bookman Old Style"/>
                <a:ea typeface="Bookman Old Style"/>
                <a:cs typeface="Bookman Old Style"/>
                <a:sym typeface="Bookman Old Style"/>
              </a:defRPr>
            </a:pPr>
            <a:r>
              <a:t>Hybrid Encryption</a:t>
            </a:r>
            <a:r>
              <a:rPr b="0"/>
              <a:t>: Sensitive information undergoes hybrid encryption for an added layer of security.</a:t>
            </a:r>
          </a:p>
          <a:p>
            <a:pPr marL="457200" indent="-317500" algn="just">
              <a:lnSpc>
                <a:spcPct val="115000"/>
              </a:lnSpc>
              <a:buClr>
                <a:srgbClr val="374151"/>
              </a:buClr>
              <a:buSzPts val="1400"/>
              <a:buFont typeface="Bookman Old Style"/>
              <a:buChar char="●"/>
              <a:defRPr b="1">
                <a:solidFill>
                  <a:srgbClr val="374151"/>
                </a:solidFill>
                <a:latin typeface="Bookman Old Style"/>
                <a:ea typeface="Bookman Old Style"/>
                <a:cs typeface="Bookman Old Style"/>
                <a:sym typeface="Bookman Old Style"/>
              </a:defRPr>
            </a:pPr>
            <a:r>
              <a:t>Advanced Steganography</a:t>
            </a:r>
            <a:r>
              <a:rPr b="0"/>
              <a:t>: An advanced steganography technique is employed, addressing the limitations of LSB Substitution.</a:t>
            </a:r>
          </a:p>
          <a:p>
            <a:pPr marL="457200" indent="-317500" algn="just">
              <a:lnSpc>
                <a:spcPct val="115000"/>
              </a:lnSpc>
              <a:buClr>
                <a:srgbClr val="374151"/>
              </a:buClr>
              <a:buSzPts val="1400"/>
              <a:buFont typeface="Bookman Old Style"/>
              <a:buChar char="●"/>
              <a:defRPr b="1">
                <a:solidFill>
                  <a:srgbClr val="374151"/>
                </a:solidFill>
                <a:latin typeface="Bookman Old Style"/>
                <a:ea typeface="Bookman Old Style"/>
                <a:cs typeface="Bookman Old Style"/>
                <a:sym typeface="Bookman Old Style"/>
              </a:defRPr>
            </a:pPr>
            <a:r>
              <a:t>Concealing Keys</a:t>
            </a:r>
            <a:r>
              <a:rPr b="0"/>
              <a:t>: Cryptographic keys used in encryption and steganography are hidden within the cover image, creating a triple-layered defense.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102;g22b15f14767_2_54"/>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94" name="Google Shape;98;g22b15f14767_2_54"/>
          <p:cNvSpPr txBox="1">
            <a:spLocks noGrp="1"/>
          </p:cNvSpPr>
          <p:nvPr>
            <p:ph type="sldNum" sz="quarter" idx="4294967295"/>
          </p:nvPr>
        </p:nvSpPr>
        <p:spPr>
          <a:xfrm>
            <a:off x="8502808" y="4778754"/>
            <a:ext cx="183992"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95" name="Google Shape;100;g22b15f14767_2_54"/>
          <p:cNvSpPr txBox="1">
            <a:spLocks noGrp="1"/>
          </p:cNvSpPr>
          <p:nvPr>
            <p:ph type="title"/>
          </p:nvPr>
        </p:nvSpPr>
        <p:spPr>
          <a:xfrm>
            <a:off x="1142997" y="178593"/>
            <a:ext cx="6117438" cy="627323"/>
          </a:xfrm>
          <a:prstGeom prst="rect">
            <a:avLst/>
          </a:prstGeom>
        </p:spPr>
        <p:txBody>
          <a:bodyPr>
            <a:normAutofit fontScale="90000"/>
          </a:bodyPr>
          <a:lstStyle>
            <a:lvl1pPr>
              <a:defRPr sz="3600">
                <a:latin typeface="Bookman Old Style"/>
                <a:ea typeface="Bookman Old Style"/>
                <a:cs typeface="Bookman Old Style"/>
                <a:sym typeface="Bookman Old Style"/>
              </a:defRPr>
            </a:lvl1pPr>
          </a:lstStyle>
          <a:p>
            <a:r>
              <a:t>Proposed Method</a:t>
            </a:r>
          </a:p>
        </p:txBody>
      </p:sp>
      <p:sp>
        <p:nvSpPr>
          <p:cNvPr id="96" name="Google Shape;103;g22b15f14767_2_54"/>
          <p:cNvSpPr txBox="1"/>
          <p:nvPr/>
        </p:nvSpPr>
        <p:spPr>
          <a:xfrm>
            <a:off x="564836" y="880813"/>
            <a:ext cx="7854785" cy="3665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just">
              <a:defRPr>
                <a:solidFill>
                  <a:srgbClr val="374151"/>
                </a:solidFill>
                <a:latin typeface="Bookman Old Style"/>
                <a:ea typeface="Bookman Old Style"/>
                <a:cs typeface="Bookman Old Style"/>
                <a:sym typeface="Bookman Old Style"/>
              </a:defRPr>
            </a:pPr>
            <a:r>
              <a:t>The proposed method described in the provided scenario focuses on a threefold encryption system with key storage and LSB steganography for secure data transmission.</a:t>
            </a:r>
          </a:p>
          <a:p>
            <a:pPr indent="228600" algn="just">
              <a:lnSpc>
                <a:spcPct val="115000"/>
              </a:lnSpc>
              <a:spcBef>
                <a:spcPts val="1500"/>
              </a:spcBef>
              <a:defRPr b="1">
                <a:solidFill>
                  <a:srgbClr val="374151"/>
                </a:solidFill>
                <a:latin typeface="Bookman Old Style"/>
                <a:ea typeface="Bookman Old Style"/>
                <a:cs typeface="Bookman Old Style"/>
                <a:sym typeface="Bookman Old Style"/>
              </a:defRPr>
            </a:pPr>
            <a:r>
              <a:t>Threefold Encryption System:</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Blowfish Encryption: The plaintext is initially encrypted using the Blowfish algorithm with a randomly generated key (KBlowfish).</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RSA Encryption: The resulting ciphertext is further encrypted using RSA with a public key (KRSA-Public), and the corresponding private key (KRSA-Private) is stored securely.</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AES Encryption: Finally, the doubly encrypted ciphertext is further encrypted using AES with another randomly generated key (KAES).</a:t>
            </a:r>
          </a:p>
          <a:p>
            <a:pPr indent="228600" algn="just">
              <a:lnSpc>
                <a:spcPct val="115000"/>
              </a:lnSpc>
              <a:defRPr b="1">
                <a:solidFill>
                  <a:srgbClr val="374151"/>
                </a:solidFill>
                <a:latin typeface="Bookman Old Style"/>
                <a:ea typeface="Bookman Old Style"/>
                <a:cs typeface="Bookman Old Style"/>
                <a:sym typeface="Bookman Old Style"/>
              </a:defRPr>
            </a:pPr>
            <a:r>
              <a:t>Key Storage:</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Throughout the encryption process, the keys used in each layer (KBlowfish, KRSA-Private, KAES) are stored in a list (L). This allows for secure key management and facilitates decryption.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Google Shape;112;g2566041b045_2_11"/>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99" name="Google Shape;108;g2566041b045_2_11"/>
          <p:cNvSpPr txBox="1">
            <a:spLocks noGrp="1"/>
          </p:cNvSpPr>
          <p:nvPr>
            <p:ph type="sldNum" sz="quarter" idx="4294967295"/>
          </p:nvPr>
        </p:nvSpPr>
        <p:spPr>
          <a:xfrm>
            <a:off x="8502808" y="4778754"/>
            <a:ext cx="183992"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00" name="Google Shape;110;g2566041b045_2_11"/>
          <p:cNvSpPr txBox="1">
            <a:spLocks noGrp="1"/>
          </p:cNvSpPr>
          <p:nvPr>
            <p:ph type="title"/>
          </p:nvPr>
        </p:nvSpPr>
        <p:spPr>
          <a:xfrm>
            <a:off x="789727" y="258094"/>
            <a:ext cx="6117439" cy="627327"/>
          </a:xfrm>
          <a:prstGeom prst="rect">
            <a:avLst/>
          </a:prstGeom>
        </p:spPr>
        <p:txBody>
          <a:bodyPr>
            <a:normAutofit fontScale="90000"/>
          </a:bodyPr>
          <a:lstStyle>
            <a:lvl1pPr>
              <a:defRPr sz="3600">
                <a:latin typeface="Bookman Old Style"/>
                <a:ea typeface="Bookman Old Style"/>
                <a:cs typeface="Bookman Old Style"/>
                <a:sym typeface="Bookman Old Style"/>
              </a:defRPr>
            </a:lvl1pPr>
          </a:lstStyle>
          <a:p>
            <a:r>
              <a:t>Proposed Method</a:t>
            </a:r>
          </a:p>
        </p:txBody>
      </p:sp>
      <p:sp>
        <p:nvSpPr>
          <p:cNvPr id="101" name="Google Shape;113;g2566041b045_2_11"/>
          <p:cNvSpPr txBox="1"/>
          <p:nvPr/>
        </p:nvSpPr>
        <p:spPr>
          <a:xfrm>
            <a:off x="230771" y="988272"/>
            <a:ext cx="8410304" cy="3530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indent="228600" algn="just">
              <a:lnSpc>
                <a:spcPct val="115000"/>
              </a:lnSpc>
              <a:defRPr b="1">
                <a:solidFill>
                  <a:srgbClr val="374151"/>
                </a:solidFill>
                <a:latin typeface="Bookman Old Style"/>
                <a:ea typeface="Bookman Old Style"/>
                <a:cs typeface="Bookman Old Style"/>
                <a:sym typeface="Bookman Old Style"/>
              </a:defRPr>
            </a:pPr>
            <a:r>
              <a:t>List String and Encryption:</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The list of keys (L) is converted into a string (LS) using separators. This string is then encrypted using AES with a key derived from a user-input password (PW). This enhances the security of key storage.</a:t>
            </a:r>
          </a:p>
          <a:p>
            <a:pPr indent="228600" algn="just">
              <a:lnSpc>
                <a:spcPct val="115000"/>
              </a:lnSpc>
              <a:defRPr b="1">
                <a:solidFill>
                  <a:srgbClr val="374151"/>
                </a:solidFill>
                <a:latin typeface="Bookman Old Style"/>
                <a:ea typeface="Bookman Old Style"/>
                <a:cs typeface="Bookman Old Style"/>
                <a:sym typeface="Bookman Old Style"/>
              </a:defRPr>
            </a:pPr>
            <a:r>
              <a:t>Steganography:</a:t>
            </a:r>
          </a:p>
          <a:p>
            <a:pPr marL="914400" lvl="1" indent="-317500" algn="just">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The encrypted key string (LS-Encrypted) is embedded into a cover image using Least Significant Bit (LSB) steganography. This ensures that even if an attacker gains access to the encrypted image, they won't easily discern the presence of the key.</a:t>
            </a:r>
          </a:p>
          <a:p>
            <a:pPr algn="just">
              <a:spcBef>
                <a:spcPts val="1500"/>
              </a:spcBef>
              <a:defRPr b="1">
                <a:solidFill>
                  <a:srgbClr val="374151"/>
                </a:solidFill>
                <a:latin typeface="Bookman Old Style"/>
                <a:ea typeface="Bookman Old Style"/>
                <a:cs typeface="Bookman Old Style"/>
                <a:sym typeface="Bookman Old Style"/>
              </a:defRPr>
            </a:pPr>
            <a:r>
              <a:t>Illustration :</a:t>
            </a:r>
            <a:r>
              <a:rPr b="0"/>
              <a:t>Let's consider a scenario where Alice wants to securely transmit a confidential message (plaintext) to Bob using the described threefold encryption system with key storage and LSB steganography. For simplicity, we'll use sample values for illustration.</a:t>
            </a:r>
          </a:p>
          <a:p>
            <a:pPr indent="228600" algn="just">
              <a:lnSpc>
                <a:spcPct val="115000"/>
              </a:lnSpc>
              <a:spcBef>
                <a:spcPts val="1500"/>
              </a:spcBef>
              <a:defRPr b="1">
                <a:solidFill>
                  <a:srgbClr val="374151"/>
                </a:solidFill>
                <a:latin typeface="Bookman Old Style"/>
                <a:ea typeface="Bookman Old Style"/>
                <a:cs typeface="Bookman Old Style"/>
                <a:sym typeface="Bookman Old Style"/>
              </a:defRPr>
            </a:pPr>
            <a:r>
              <a:t>Initialization:</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Plaintext (P): "Meet me at the secret location."</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Blowfish Key (KBlowfish): Randomly generated 32-bit key.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Google Shape;122;g255d54419d7_4_1"/>
          <p:cNvSpPr txBox="1"/>
          <p:nvPr/>
        </p:nvSpPr>
        <p:spPr>
          <a:xfrm>
            <a:off x="3171274" y="4683504"/>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104" name="Google Shape;118;g255d54419d7_4_1"/>
          <p:cNvSpPr txBox="1">
            <a:spLocks noGrp="1"/>
          </p:cNvSpPr>
          <p:nvPr>
            <p:ph type="sldNum" sz="quarter" idx="4294967295"/>
          </p:nvPr>
        </p:nvSpPr>
        <p:spPr>
          <a:xfrm>
            <a:off x="8502808" y="4778754"/>
            <a:ext cx="183992"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05" name="Google Shape;120;g255d54419d7_4_1"/>
          <p:cNvSpPr txBox="1">
            <a:spLocks noGrp="1"/>
          </p:cNvSpPr>
          <p:nvPr>
            <p:ph type="title"/>
          </p:nvPr>
        </p:nvSpPr>
        <p:spPr>
          <a:xfrm>
            <a:off x="1011183" y="124973"/>
            <a:ext cx="6117439" cy="627327"/>
          </a:xfrm>
          <a:prstGeom prst="rect">
            <a:avLst/>
          </a:prstGeom>
        </p:spPr>
        <p:txBody>
          <a:bodyPr>
            <a:normAutofit fontScale="90000"/>
          </a:bodyPr>
          <a:lstStyle>
            <a:lvl1pPr>
              <a:defRPr sz="3600">
                <a:latin typeface="Bookman Old Style"/>
                <a:ea typeface="Bookman Old Style"/>
                <a:cs typeface="Bookman Old Style"/>
                <a:sym typeface="Bookman Old Style"/>
              </a:defRPr>
            </a:lvl1pPr>
          </a:lstStyle>
          <a:p>
            <a:r>
              <a:t>Proposed Method</a:t>
            </a:r>
          </a:p>
        </p:txBody>
      </p:sp>
      <p:sp>
        <p:nvSpPr>
          <p:cNvPr id="106" name="Google Shape;123;g255d54419d7_4_1"/>
          <p:cNvSpPr txBox="1"/>
          <p:nvPr/>
        </p:nvSpPr>
        <p:spPr>
          <a:xfrm>
            <a:off x="125915" y="835405"/>
            <a:ext cx="10320226" cy="3609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RSA Public Key (KRSA-Public): Randomly generated 1024-bit public key.</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RSA Private Key (KRSA-Private): Corresponding private key.</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AES Key (KAES): Randomly generated 128-bit key.</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List of Keys (L): Empty initially.</a:t>
            </a:r>
          </a:p>
          <a:p>
            <a:pPr indent="228600" algn="just">
              <a:lnSpc>
                <a:spcPct val="115000"/>
              </a:lnSpc>
              <a:defRPr b="1">
                <a:solidFill>
                  <a:srgbClr val="374151"/>
                </a:solidFill>
                <a:latin typeface="Bookman Old Style"/>
                <a:ea typeface="Bookman Old Style"/>
                <a:cs typeface="Bookman Old Style"/>
                <a:sym typeface="Bookman Old Style"/>
              </a:defRPr>
            </a:pPr>
            <a:r>
              <a:t>Blowfish Encryption:</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Ciphertext (C1): Blowfish encryption using P and KBlowfish.</a:t>
            </a:r>
          </a:p>
          <a:p>
            <a:pPr marL="914400" lvl="1" indent="-317500" algn="just">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Updated List of Keys (L): [KBlowfish]</a:t>
            </a:r>
          </a:p>
          <a:p>
            <a:pPr algn="just">
              <a:lnSpc>
                <a:spcPct val="115000"/>
              </a:lnSpc>
              <a:defRPr b="1">
                <a:solidFill>
                  <a:srgbClr val="374151"/>
                </a:solidFill>
                <a:latin typeface="Bookman Old Style"/>
                <a:ea typeface="Bookman Old Style"/>
                <a:cs typeface="Bookman Old Style"/>
                <a:sym typeface="Bookman Old Style"/>
              </a:defRPr>
            </a:pPr>
            <a:r>
              <a:t>    RSA Encryption:</a:t>
            </a:r>
          </a:p>
          <a:p>
            <a:pPr marL="914400" lvl="1" indent="-317500" algn="just">
              <a:lnSpc>
                <a:spcPct val="115000"/>
              </a:lnSpc>
              <a:spcBef>
                <a:spcPts val="1500"/>
              </a:spcBef>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Ciphertext (C2): RSA encryption using C1 and KRSA-Public.</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Updated List of Keys (L): [KBlowfish, KRSA-Private]</a:t>
            </a:r>
          </a:p>
          <a:p>
            <a:pPr algn="just">
              <a:spcBef>
                <a:spcPts val="1500"/>
              </a:spcBef>
              <a:defRPr b="1">
                <a:solidFill>
                  <a:srgbClr val="374151"/>
                </a:solidFill>
                <a:latin typeface="Bookman Old Style"/>
                <a:ea typeface="Bookman Old Style"/>
                <a:cs typeface="Bookman Old Style"/>
                <a:sym typeface="Bookman Old Style"/>
              </a:defRPr>
            </a:pPr>
            <a:r>
              <a:t>AES Encryption:</a:t>
            </a:r>
          </a:p>
          <a:p>
            <a:pPr marL="914400" lvl="1" indent="-317500" algn="just">
              <a:lnSpc>
                <a:spcPct val="115000"/>
              </a:lnSpc>
              <a:spcBef>
                <a:spcPts val="1500"/>
              </a:spcBef>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Final Ciphertext (C): AES encryption using C2 and KAES.</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Updated List of Keys (L): [KBlowfish, KRSA-Private, KAES]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Google Shape;132;p10"/>
          <p:cNvSpPr txBox="1"/>
          <p:nvPr/>
        </p:nvSpPr>
        <p:spPr>
          <a:xfrm>
            <a:off x="3285573" y="4693032"/>
            <a:ext cx="2801455" cy="441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r>
              <a:t>Department of Computer Science and Engineering</a:t>
            </a:r>
          </a:p>
        </p:txBody>
      </p:sp>
      <p:sp>
        <p:nvSpPr>
          <p:cNvPr id="109" name="Google Shape;128;p10"/>
          <p:cNvSpPr txBox="1">
            <a:spLocks noGrp="1"/>
          </p:cNvSpPr>
          <p:nvPr>
            <p:ph type="sldNum" sz="quarter" idx="4294967295"/>
          </p:nvPr>
        </p:nvSpPr>
        <p:spPr>
          <a:xfrm>
            <a:off x="8502808" y="4778754"/>
            <a:ext cx="183992"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10" name="Google Shape;130;p10"/>
          <p:cNvSpPr txBox="1">
            <a:spLocks noGrp="1"/>
          </p:cNvSpPr>
          <p:nvPr>
            <p:ph type="title"/>
          </p:nvPr>
        </p:nvSpPr>
        <p:spPr>
          <a:xfrm>
            <a:off x="1268358" y="-37012"/>
            <a:ext cx="6117439" cy="627323"/>
          </a:xfrm>
          <a:prstGeom prst="rect">
            <a:avLst/>
          </a:prstGeom>
        </p:spPr>
        <p:txBody>
          <a:bodyPr/>
          <a:lstStyle>
            <a:lvl1pPr>
              <a:defRPr sz="2800">
                <a:latin typeface="Bookman Old Style"/>
                <a:ea typeface="Bookman Old Style"/>
                <a:cs typeface="Bookman Old Style"/>
                <a:sym typeface="Bookman Old Style"/>
              </a:defRPr>
            </a:lvl1pPr>
          </a:lstStyle>
          <a:p>
            <a:r>
              <a:t>Proposed Method</a:t>
            </a:r>
          </a:p>
        </p:txBody>
      </p:sp>
      <p:sp>
        <p:nvSpPr>
          <p:cNvPr id="111" name="Google Shape;133;p10"/>
          <p:cNvSpPr txBox="1"/>
          <p:nvPr/>
        </p:nvSpPr>
        <p:spPr>
          <a:xfrm>
            <a:off x="461672" y="612016"/>
            <a:ext cx="8179404" cy="2324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just">
              <a:defRPr>
                <a:solidFill>
                  <a:srgbClr val="374151"/>
                </a:solidFill>
                <a:latin typeface="Bookman Old Style"/>
                <a:ea typeface="Bookman Old Style"/>
                <a:cs typeface="Bookman Old Style"/>
                <a:sym typeface="Bookman Old Style"/>
              </a:defRPr>
            </a:pPr>
            <a:endParaRPr/>
          </a:p>
          <a:p>
            <a:pPr algn="just">
              <a:lnSpc>
                <a:spcPct val="115000"/>
              </a:lnSpc>
              <a:defRPr b="1">
                <a:solidFill>
                  <a:srgbClr val="374151"/>
                </a:solidFill>
                <a:latin typeface="Bookman Old Style"/>
                <a:ea typeface="Bookman Old Style"/>
                <a:cs typeface="Bookman Old Style"/>
                <a:sym typeface="Bookman Old Style"/>
              </a:defRPr>
            </a:pPr>
            <a:r>
              <a:t>Secure Key Storage and Steganography:</a:t>
            </a:r>
          </a:p>
          <a:p>
            <a:pPr marL="914400" lvl="1" indent="-317500" algn="just">
              <a:lnSpc>
                <a:spcPct val="115000"/>
              </a:lnSpc>
              <a:spcBef>
                <a:spcPts val="1500"/>
              </a:spcBef>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List String (LS): Convert L to a string with separators: KBlowfish x KRSA-Private x KAES</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User-Input Password (PW): "SecretPassword123"</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Hashed Password (HP): SHA-1 hash of PW.</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Key from Password (KPassword): First 16 bits of HP.</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Encrypted List String (LS-Encrypted): AES encryption of LS using KPassword.</a:t>
            </a:r>
          </a:p>
          <a:p>
            <a:pPr marL="914400" lvl="1" indent="-317500" algn="just">
              <a:lnSpc>
                <a:spcPct val="115000"/>
              </a:lnSpc>
              <a:buClr>
                <a:srgbClr val="374151"/>
              </a:buClr>
              <a:buSzPts val="1400"/>
              <a:buFont typeface="Bookman Old Style"/>
              <a:buChar char="●"/>
              <a:defRPr>
                <a:solidFill>
                  <a:srgbClr val="374151"/>
                </a:solidFill>
                <a:latin typeface="Bookman Old Style"/>
                <a:ea typeface="Bookman Old Style"/>
                <a:cs typeface="Bookman Old Style"/>
                <a:sym typeface="Bookman Old Style"/>
              </a:defRPr>
            </a:pPr>
            <a:r>
              <a:t>Stego Image: Embed LS-Encrypted into a cover image using LSB steganography.</a:t>
            </a:r>
          </a:p>
        </p:txBody>
      </p:sp>
      <p:sp>
        <p:nvSpPr>
          <p:cNvPr id="112" name="Google Shape;134;p10"/>
          <p:cNvSpPr txBox="1"/>
          <p:nvPr/>
        </p:nvSpPr>
        <p:spPr>
          <a:xfrm>
            <a:off x="502921" y="3108493"/>
            <a:ext cx="7807160" cy="1310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just">
              <a:defRPr>
                <a:solidFill>
                  <a:srgbClr val="0D0D0D"/>
                </a:solidFill>
                <a:latin typeface="Bookman Old Style"/>
                <a:ea typeface="Bookman Old Style"/>
                <a:cs typeface="Bookman Old Style"/>
                <a:sym typeface="Bookman Old Style"/>
              </a:defRPr>
            </a:lvl1pPr>
          </a:lstStyle>
          <a:p>
            <a:r>
              <a:t>Now, Alice sends both the Stego Image and the final Ciphertext (C) to Bob. Bob can extract the LS-Encrypted from the Stego Image using the same password and decrypt LS to obtain the original List of Keys (L). Using L, Bob can then decrypt the Ciphertext (C) sequentially through the three encryption layers to retrieve the original plaintext (P). This multi-layered approach enhances the security of the communication and protects the keys using encryption and steganography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Google Shape;139;g2c6b6f24f1f_0_53"/>
          <p:cNvSpPr txBox="1">
            <a:spLocks noGrp="1"/>
          </p:cNvSpPr>
          <p:nvPr>
            <p:ph type="title"/>
          </p:nvPr>
        </p:nvSpPr>
        <p:spPr>
          <a:xfrm>
            <a:off x="457200" y="205978"/>
            <a:ext cx="8229600" cy="857400"/>
          </a:xfrm>
          <a:prstGeom prst="rect">
            <a:avLst/>
          </a:prstGeom>
        </p:spPr>
        <p:txBody>
          <a:bodyPr/>
          <a:lstStyle>
            <a:lvl1pPr>
              <a:defRPr sz="2800">
                <a:latin typeface="Bookman Old Style"/>
                <a:ea typeface="Bookman Old Style"/>
                <a:cs typeface="Bookman Old Style"/>
                <a:sym typeface="Bookman Old Style"/>
              </a:defRPr>
            </a:lvl1pPr>
          </a:lstStyle>
          <a:p>
            <a:r>
              <a:t>Proposed Method</a:t>
            </a:r>
          </a:p>
        </p:txBody>
      </p:sp>
      <p:sp>
        <p:nvSpPr>
          <p:cNvPr id="115" name="Google Shape;140;g2c6b6f24f1f_0_53"/>
          <p:cNvSpPr txBox="1">
            <a:spLocks noGrp="1"/>
          </p:cNvSpPr>
          <p:nvPr>
            <p:ph type="sldNum" sz="quarter" idx="4294967295"/>
          </p:nvPr>
        </p:nvSpPr>
        <p:spPr>
          <a:xfrm>
            <a:off x="8502808" y="4778754"/>
            <a:ext cx="183992" cy="250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116" name="Google Shape;141;g2c6b6f24f1f_0_53" descr="Google Shape;141;g2c6b6f24f1f_0_53"/>
          <p:cNvPicPr>
            <a:picLocks noChangeAspect="1"/>
          </p:cNvPicPr>
          <p:nvPr/>
        </p:nvPicPr>
        <p:blipFill>
          <a:blip r:embed="rId2"/>
          <a:stretch>
            <a:fillRect/>
          </a:stretch>
        </p:blipFill>
        <p:spPr>
          <a:xfrm>
            <a:off x="1761300" y="1201375"/>
            <a:ext cx="5575352" cy="3288001"/>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1_Office Theme">
      <a:majorFont>
        <a:latin typeface="Arial"/>
        <a:ea typeface="Arial"/>
        <a:cs typeface="Arial"/>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1_Office Theme">
      <a:majorFont>
        <a:latin typeface="Arial"/>
        <a:ea typeface="Arial"/>
        <a:cs typeface="Arial"/>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TotalTime>
  <Words>1785</Words>
  <Application>Microsoft Office PowerPoint</Application>
  <PresentationFormat>On-screen Show (16:9)</PresentationFormat>
  <Paragraphs>198</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Bookman Old Style</vt:lpstr>
      <vt:lpstr>Calibri</vt:lpstr>
      <vt:lpstr>Times New Roman</vt:lpstr>
      <vt:lpstr>1_Office Theme</vt:lpstr>
      <vt:lpstr>THREEFOLD SECURITY THROUGH HYBRID ENCRYPTION AND STEGANOGRAPHY KEY SAFEGUARDING</vt:lpstr>
      <vt:lpstr>Introduction</vt:lpstr>
      <vt:lpstr>Problem Statement</vt:lpstr>
      <vt:lpstr>Problem Statement Illustration</vt:lpstr>
      <vt:lpstr>Proposed Method</vt:lpstr>
      <vt:lpstr>Proposed Method</vt:lpstr>
      <vt:lpstr>Proposed Method</vt:lpstr>
      <vt:lpstr>Proposed Method</vt:lpstr>
      <vt:lpstr>Proposed Method</vt:lpstr>
      <vt:lpstr>Proposed Method</vt:lpstr>
      <vt:lpstr>Experiment Environment </vt:lpstr>
      <vt:lpstr>PowerPoint Presentation</vt:lpstr>
      <vt:lpstr>Experiment Screen shorts </vt:lpstr>
      <vt:lpstr>Experiment Screenshots</vt:lpstr>
      <vt:lpstr>Experiment Screenshots </vt:lpstr>
      <vt:lpstr>Experiment Screenshots </vt:lpstr>
      <vt:lpstr>Experiment Screenshots</vt:lpstr>
      <vt:lpstr>Experiment Screenshots</vt:lpstr>
      <vt:lpstr>Experiment Screenshots</vt:lpstr>
      <vt:lpstr>Experiment Screenshots</vt:lpstr>
      <vt:lpstr>Experiment Screenshots</vt:lpstr>
      <vt:lpstr>Experiment Results</vt:lpstr>
      <vt:lpstr>Experiment Results</vt:lpstr>
      <vt:lpstr>Experiment Results</vt:lpstr>
      <vt:lpstr>Finding </vt:lpstr>
      <vt:lpstr>Justification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THREEFOLD SECURITY THROUGH HYBRID ENCRYPTION AND STEGANOGRAPHY KEY SAFEGUARDING</dc:title>
  <dc:creator>Mantrala</dc:creator>
  <cp:lastModifiedBy>subbu charu</cp:lastModifiedBy>
  <cp:revision>3</cp:revision>
  <dcterms:modified xsi:type="dcterms:W3CDTF">2024-04-19T16:55:19Z</dcterms:modified>
</cp:coreProperties>
</file>